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23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embeddedFontLst>
    <p:embeddedFont>
      <p:font typeface="Source Sans Pro" charset="1" panose="020B0503030403020204"/>
      <p:regular r:id="rId18"/>
    </p:embeddedFont>
    <p:embeddedFont>
      <p:font typeface="Montserrat Bold" charset="1" panose="00000800000000000000"/>
      <p:regular r:id="rId19"/>
    </p:embeddedFont>
    <p:embeddedFont>
      <p:font typeface="Aileron Heavy" charset="1" panose="00000A00000000000000"/>
      <p:regular r:id="rId20"/>
    </p:embeddedFont>
    <p:embeddedFont>
      <p:font typeface="Clear Sans Bold" charset="1" panose="020B0803030202020304"/>
      <p:regular r:id="rId21"/>
    </p:embeddedFont>
    <p:embeddedFont>
      <p:font typeface="Montserrat Extra-Bold" charset="1" panose="00000900000000000000"/>
      <p:regular r:id="rId22"/>
    </p:embeddedFont>
    <p:embeddedFont>
      <p:font typeface="Arial MT Pro" charset="1" panose="020B0502020202020204"/>
      <p:regular r:id="rId26"/>
    </p:embeddedFont>
    <p:embeddedFont>
      <p:font typeface="Merriweather" charset="1" panose="00000500000000000000"/>
      <p:regular r:id="rId27"/>
    </p:embeddedFont>
    <p:embeddedFont>
      <p:font typeface="Arial MT Pro Bold" charset="1" panose="020B0802020202020204"/>
      <p:regular r:id="rId28"/>
    </p:embeddedFont>
    <p:embeddedFont>
      <p:font typeface="Aileron" charset="1" panose="00000500000000000000"/>
      <p:regular r:id="rId29"/>
    </p:embeddedFont>
    <p:embeddedFont>
      <p:font typeface="Barlow Medium" charset="1" panose="00000600000000000000"/>
      <p:regular r:id="rId30"/>
    </p:embeddedFont>
    <p:embeddedFont>
      <p:font typeface="PT Serif" charset="1" panose="020A0603040505020204"/>
      <p:regular r:id="rId32"/>
    </p:embeddedFont>
    <p:embeddedFont>
      <p:font typeface="Bryndan Write" charset="1" panose="02000503000000000000"/>
      <p:regular r:id="rId33"/>
    </p:embeddedFont>
    <p:embeddedFont>
      <p:font typeface="Lora" charset="1" panose="00000500000000000000"/>
      <p:regular r:id="rId34"/>
    </p:embeddedFont>
    <p:embeddedFont>
      <p:font typeface="Roboto" charset="1" panose="02000000000000000000"/>
      <p:regular r:id="rId35"/>
    </p:embeddedFont>
    <p:embeddedFont>
      <p:font typeface="Barlow Bold" charset="1" panose="00000800000000000000"/>
      <p:regular r:id="rId36"/>
    </p:embeddedFont>
    <p:embeddedFont>
      <p:font typeface="Barlow Condensed Bold" charset="1" panose="00000706000000000000"/>
      <p:regular r:id="rId37"/>
    </p:embeddedFont>
    <p:embeddedFont>
      <p:font typeface="Ruda Black" charset="1" panose="02000000000000000000"/>
      <p:regular r:id="rId38"/>
    </p:embeddedFont>
    <p:embeddedFont>
      <p:font typeface="Roboto Condensed" charset="1" panose="02000000000000000000"/>
      <p:regular r:id="rId39"/>
    </p:embeddedFont>
    <p:embeddedFont>
      <p:font typeface="Lato Heavy" charset="1" panose="020F0502020204030203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notesMasters/notesMaster1.xml" Type="http://schemas.openxmlformats.org/officeDocument/2006/relationships/notesMaster"/><Relationship Id="rId24" Target="theme/theme2.xml" Type="http://schemas.openxmlformats.org/officeDocument/2006/relationships/theme"/><Relationship Id="rId25" Target="notesSlides/notesSlide1.xml" Type="http://schemas.openxmlformats.org/officeDocument/2006/relationships/notesSlide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notesSlides/notesSlide2.xml" Type="http://schemas.openxmlformats.org/officeDocument/2006/relationships/notesSlide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· Sätta ord på tidigare intuitiva</a:t>
            </a:r>
          </a:p>
          <a:p>
            <a:r>
              <a:rPr lang="en-US"/>
              <a:t>erfarenheter.</a:t>
            </a:r>
          </a:p>
          <a:p>
            <a:r>
              <a:rPr lang="en-US"/>
              <a:t>· Se hur mitt relationella förhållningssätt</a:t>
            </a:r>
          </a:p>
          <a:p>
            <a:r>
              <a:rPr lang="en-US"/>
              <a:t>var den röda tråden som band samman</a:t>
            </a:r>
          </a:p>
          <a:p>
            <a:r>
              <a:rPr lang="en-US"/>
              <a:t>allt.</a:t>
            </a:r>
          </a:p>
          <a:p>
            <a:r>
              <a:rPr lang="en-US"/>
              <a:t>· Förstå hur olika delar av mitt lärarskap</a:t>
            </a:r>
          </a:p>
          <a:p>
            <a:r>
              <a:rPr lang="en-US"/>
              <a:t>samspelade och bildade en helhet.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35" t="0" r="-335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946624" y="2999994"/>
            <a:ext cx="5738324" cy="5738324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523042" y="124802"/>
                  </a:lnTo>
                  <a:lnTo>
                    <a:pt x="693768" y="119032"/>
                  </a:lnTo>
                  <a:lnTo>
                    <a:pt x="687998" y="289758"/>
                  </a:lnTo>
                  <a:lnTo>
                    <a:pt x="812800" y="406400"/>
                  </a:lnTo>
                  <a:lnTo>
                    <a:pt x="687998" y="523042"/>
                  </a:lnTo>
                  <a:lnTo>
                    <a:pt x="693768" y="693768"/>
                  </a:lnTo>
                  <a:lnTo>
                    <a:pt x="523042" y="687998"/>
                  </a:lnTo>
                  <a:lnTo>
                    <a:pt x="406400" y="812800"/>
                  </a:lnTo>
                  <a:lnTo>
                    <a:pt x="289758" y="687998"/>
                  </a:lnTo>
                  <a:lnTo>
                    <a:pt x="119032" y="693768"/>
                  </a:lnTo>
                  <a:lnTo>
                    <a:pt x="124802" y="523042"/>
                  </a:lnTo>
                  <a:lnTo>
                    <a:pt x="0" y="406400"/>
                  </a:lnTo>
                  <a:lnTo>
                    <a:pt x="124802" y="289758"/>
                  </a:lnTo>
                  <a:lnTo>
                    <a:pt x="119032" y="119032"/>
                  </a:lnTo>
                  <a:lnTo>
                    <a:pt x="289758" y="124802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3"/>
              <a:stretch>
                <a:fillRect l="-3861" t="0" r="-3861" b="0"/>
              </a:stretch>
            </a:blipFill>
            <a:ln w="38100" cap="sq">
              <a:solidFill>
                <a:srgbClr val="466581"/>
              </a:solidFill>
              <a:prstDash val="solid"/>
              <a:miter/>
            </a:ln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7971586" y="2623748"/>
            <a:ext cx="1688401" cy="1202986"/>
          </a:xfrm>
          <a:custGeom>
            <a:avLst/>
            <a:gdLst/>
            <a:ahLst/>
            <a:cxnLst/>
            <a:rect r="r" b="b" t="t" l="l"/>
            <a:pathLst>
              <a:path h="1202986" w="1688401">
                <a:moveTo>
                  <a:pt x="0" y="0"/>
                </a:moveTo>
                <a:lnTo>
                  <a:pt x="1688401" y="0"/>
                </a:lnTo>
                <a:lnTo>
                  <a:pt x="1688401" y="1202986"/>
                </a:lnTo>
                <a:lnTo>
                  <a:pt x="0" y="12029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955806" y="9019478"/>
            <a:ext cx="857250" cy="4960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56"/>
              </a:lnSpc>
            </a:pPr>
            <a:r>
              <a:rPr lang="en-US" sz="2968" spc="23">
                <a:solidFill>
                  <a:srgbClr val="4D627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Teori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6122729" y="9012623"/>
            <a:ext cx="1228725" cy="497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97"/>
              </a:lnSpc>
            </a:pPr>
            <a:r>
              <a:rPr lang="en-US" sz="2926" spc="105">
                <a:solidFill>
                  <a:srgbClr val="55687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Praktik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143925" y="4703740"/>
            <a:ext cx="9525" cy="497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97"/>
              </a:lnSpc>
              <a:spcBef>
                <a:spcPct val="0"/>
              </a:spcBef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955806" y="259124"/>
            <a:ext cx="17033831" cy="25107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77"/>
              </a:lnSpc>
            </a:pPr>
            <a:r>
              <a:rPr lang="en-US" b="true" sz="5626" spc="202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ATT BYGGA BROAR:</a:t>
            </a:r>
          </a:p>
          <a:p>
            <a:pPr algn="ctr">
              <a:lnSpc>
                <a:spcPts val="7877"/>
              </a:lnSpc>
            </a:pPr>
            <a:r>
              <a:rPr lang="en-US" b="true" sz="5626" spc="202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MIN RESA I </a:t>
            </a:r>
            <a:r>
              <a:rPr lang="en-US" b="true" sz="5626" spc="202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PROFESSIONSUTVECKLING</a:t>
            </a:r>
          </a:p>
          <a:p>
            <a:pPr algn="ctr">
              <a:lnSpc>
                <a:spcPts val="4097"/>
              </a:lnSpc>
              <a:spcBef>
                <a:spcPct val="0"/>
              </a:spcBef>
            </a:pPr>
            <a:r>
              <a:rPr lang="en-US" sz="2926" spc="105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</a:t>
            </a:r>
            <a:r>
              <a:rPr lang="en-US" sz="2926" spc="105"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 analys och reflektion över min väg mot en hållbar lärarroll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1893843">
            <a:off x="9811558" y="3225241"/>
            <a:ext cx="1688401" cy="1202986"/>
          </a:xfrm>
          <a:custGeom>
            <a:avLst/>
            <a:gdLst/>
            <a:ahLst/>
            <a:cxnLst/>
            <a:rect r="r" b="b" t="t" l="l"/>
            <a:pathLst>
              <a:path h="1202986" w="1688401">
                <a:moveTo>
                  <a:pt x="0" y="0"/>
                </a:moveTo>
                <a:lnTo>
                  <a:pt x="1688401" y="0"/>
                </a:lnTo>
                <a:lnTo>
                  <a:pt x="1688401" y="1202986"/>
                </a:lnTo>
                <a:lnTo>
                  <a:pt x="0" y="12029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4763807">
            <a:off x="10721208" y="5031121"/>
            <a:ext cx="1688401" cy="1202986"/>
          </a:xfrm>
          <a:custGeom>
            <a:avLst/>
            <a:gdLst/>
            <a:ahLst/>
            <a:cxnLst/>
            <a:rect r="r" b="b" t="t" l="l"/>
            <a:pathLst>
              <a:path h="1202986" w="1688401">
                <a:moveTo>
                  <a:pt x="0" y="0"/>
                </a:moveTo>
                <a:lnTo>
                  <a:pt x="1688401" y="0"/>
                </a:lnTo>
                <a:lnTo>
                  <a:pt x="1688401" y="1202986"/>
                </a:lnTo>
                <a:lnTo>
                  <a:pt x="0" y="12029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8198536">
            <a:off x="10099155" y="7196360"/>
            <a:ext cx="1688401" cy="1202986"/>
          </a:xfrm>
          <a:custGeom>
            <a:avLst/>
            <a:gdLst/>
            <a:ahLst/>
            <a:cxnLst/>
            <a:rect r="r" b="b" t="t" l="l"/>
            <a:pathLst>
              <a:path h="1202986" w="1688401">
                <a:moveTo>
                  <a:pt x="0" y="0"/>
                </a:moveTo>
                <a:lnTo>
                  <a:pt x="1688401" y="0"/>
                </a:lnTo>
                <a:lnTo>
                  <a:pt x="1688401" y="1202986"/>
                </a:lnTo>
                <a:lnTo>
                  <a:pt x="0" y="12029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10388498">
            <a:off x="8165006" y="7726785"/>
            <a:ext cx="1369464" cy="1541355"/>
          </a:xfrm>
          <a:custGeom>
            <a:avLst/>
            <a:gdLst/>
            <a:ahLst/>
            <a:cxnLst/>
            <a:rect r="r" b="b" t="t" l="l"/>
            <a:pathLst>
              <a:path h="1541355" w="1369464">
                <a:moveTo>
                  <a:pt x="0" y="0"/>
                </a:moveTo>
                <a:lnTo>
                  <a:pt x="1369463" y="0"/>
                </a:lnTo>
                <a:lnTo>
                  <a:pt x="1369463" y="1541355"/>
                </a:lnTo>
                <a:lnTo>
                  <a:pt x="0" y="15413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983" t="0" r="-28983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8162163">
            <a:off x="6369667" y="6700370"/>
            <a:ext cx="1688401" cy="1900324"/>
          </a:xfrm>
          <a:custGeom>
            <a:avLst/>
            <a:gdLst/>
            <a:ahLst/>
            <a:cxnLst/>
            <a:rect r="r" b="b" t="t" l="l"/>
            <a:pathLst>
              <a:path h="1900324" w="1688401">
                <a:moveTo>
                  <a:pt x="0" y="0"/>
                </a:moveTo>
                <a:lnTo>
                  <a:pt x="1688401" y="0"/>
                </a:lnTo>
                <a:lnTo>
                  <a:pt x="1688401" y="1900324"/>
                </a:lnTo>
                <a:lnTo>
                  <a:pt x="0" y="19003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983" t="0" r="-28983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5058783">
            <a:off x="5365606" y="4971510"/>
            <a:ext cx="1688401" cy="1900324"/>
          </a:xfrm>
          <a:custGeom>
            <a:avLst/>
            <a:gdLst/>
            <a:ahLst/>
            <a:cxnLst/>
            <a:rect r="r" b="b" t="t" l="l"/>
            <a:pathLst>
              <a:path h="1900324" w="1688401">
                <a:moveTo>
                  <a:pt x="0" y="0"/>
                </a:moveTo>
                <a:lnTo>
                  <a:pt x="1688401" y="0"/>
                </a:lnTo>
                <a:lnTo>
                  <a:pt x="1688401" y="1900325"/>
                </a:lnTo>
                <a:lnTo>
                  <a:pt x="0" y="19003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983" t="0" r="-28983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2842305">
            <a:off x="6097992" y="3208811"/>
            <a:ext cx="1512917" cy="1702814"/>
          </a:xfrm>
          <a:custGeom>
            <a:avLst/>
            <a:gdLst/>
            <a:ahLst/>
            <a:cxnLst/>
            <a:rect r="r" b="b" t="t" l="l"/>
            <a:pathLst>
              <a:path h="1702814" w="1512917">
                <a:moveTo>
                  <a:pt x="0" y="0"/>
                </a:moveTo>
                <a:lnTo>
                  <a:pt x="1512917" y="0"/>
                </a:lnTo>
                <a:lnTo>
                  <a:pt x="1512917" y="1702814"/>
                </a:lnTo>
                <a:lnTo>
                  <a:pt x="0" y="17028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983" t="0" r="-28983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35" t="0" r="-335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35" t="0" r="-335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980514" y="781829"/>
            <a:ext cx="11925300" cy="17758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861"/>
              </a:lnSpc>
            </a:pPr>
            <a:r>
              <a:rPr lang="en-US" sz="5695">
                <a:solidFill>
                  <a:srgbClr val="42617F"/>
                </a:solidFill>
                <a:latin typeface="Montserrat Extra-Bold"/>
                <a:ea typeface="Montserrat Extra-Bold"/>
                <a:cs typeface="Montserrat Extra-Bold"/>
                <a:sym typeface="Montserrat Extra-Bold"/>
              </a:rPr>
              <a:t>MIN STRATEGI FÖR ATT NÅ DIT</a:t>
            </a:r>
          </a:p>
          <a:p>
            <a:pPr algn="l">
              <a:lnSpc>
                <a:spcPts val="5270"/>
              </a:lnSpc>
            </a:pPr>
            <a:r>
              <a:rPr lang="en-US" sz="3387" spc="155">
                <a:solidFill>
                  <a:srgbClr val="34342F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För att arbeta mot mina utvecklingsmål planerar jag att: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51403" y="4625558"/>
            <a:ext cx="4438650" cy="2147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55"/>
              </a:lnSpc>
            </a:pPr>
            <a:r>
              <a:rPr lang="en-US" sz="1898">
                <a:solidFill>
                  <a:srgbClr val="161715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Använda en fast</a:t>
            </a:r>
          </a:p>
          <a:p>
            <a:pPr algn="l">
              <a:lnSpc>
                <a:spcPts val="3545"/>
              </a:lnSpc>
            </a:pPr>
            <a:r>
              <a:rPr lang="en-US" sz="2634" spc="160">
                <a:solidFill>
                  <a:srgbClr val="16171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lektionsstruktur: Inklusive</a:t>
            </a:r>
          </a:p>
          <a:p>
            <a:pPr algn="l">
              <a:lnSpc>
                <a:spcPts val="3588"/>
              </a:lnSpc>
            </a:pPr>
            <a:r>
              <a:rPr lang="en-US" sz="2665" spc="87">
                <a:solidFill>
                  <a:srgbClr val="16171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Inklusive genomtänkta</a:t>
            </a:r>
          </a:p>
          <a:p>
            <a:pPr algn="l">
              <a:lnSpc>
                <a:spcPts val="3691"/>
              </a:lnSpc>
            </a:pPr>
            <a:r>
              <a:rPr lang="en-US" sz="2742" spc="52">
                <a:solidFill>
                  <a:srgbClr val="16171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reservplaner för att skapa</a:t>
            </a:r>
          </a:p>
          <a:p>
            <a:pPr algn="l">
              <a:lnSpc>
                <a:spcPts val="3707"/>
              </a:lnSpc>
            </a:pPr>
            <a:r>
              <a:rPr lang="en-US" sz="2754" spc="60">
                <a:solidFill>
                  <a:srgbClr val="16171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förutsägbarhet och trygghet.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970061" y="7070527"/>
            <a:ext cx="3914775" cy="2141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7"/>
              </a:lnSpc>
            </a:pPr>
            <a:r>
              <a:rPr lang="en-US" sz="2109">
                <a:solidFill>
                  <a:srgbClr val="161715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Planera in formativa</a:t>
            </a:r>
          </a:p>
          <a:p>
            <a:pPr algn="l">
              <a:lnSpc>
                <a:spcPts val="3835"/>
              </a:lnSpc>
            </a:pPr>
            <a:r>
              <a:rPr lang="en-US" sz="2811" spc="50">
                <a:solidFill>
                  <a:srgbClr val="16171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stopp: Göra återkoppling</a:t>
            </a:r>
          </a:p>
          <a:p>
            <a:pPr algn="l">
              <a:lnSpc>
                <a:spcPts val="3346"/>
              </a:lnSpc>
            </a:pPr>
            <a:r>
              <a:rPr lang="en-US" sz="2453" spc="159">
                <a:solidFill>
                  <a:srgbClr val="16171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till en naturlig och</a:t>
            </a:r>
          </a:p>
          <a:p>
            <a:pPr algn="l">
              <a:lnSpc>
                <a:spcPts val="3531"/>
              </a:lnSpc>
            </a:pPr>
            <a:r>
              <a:rPr lang="en-US" sz="2588" spc="144">
                <a:solidFill>
                  <a:srgbClr val="16171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återkommande del av</a:t>
            </a:r>
          </a:p>
          <a:p>
            <a:pPr algn="l">
              <a:lnSpc>
                <a:spcPts val="3598"/>
              </a:lnSpc>
            </a:pPr>
            <a:r>
              <a:rPr lang="en-US" sz="2637" spc="118">
                <a:solidFill>
                  <a:srgbClr val="16171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undervisningen.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070920" y="5224888"/>
            <a:ext cx="4562475" cy="21450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72"/>
              </a:lnSpc>
            </a:pPr>
            <a:r>
              <a:rPr lang="en-US" sz="2636">
                <a:solidFill>
                  <a:srgbClr val="161715"/>
                </a:solidFill>
                <a:latin typeface="Ruda Black"/>
                <a:ea typeface="Ruda Black"/>
                <a:cs typeface="Ruda Black"/>
                <a:sym typeface="Ruda Black"/>
              </a:rPr>
              <a:t>Aktivt söka kollegial dialog:</a:t>
            </a:r>
          </a:p>
          <a:p>
            <a:pPr algn="l">
              <a:lnSpc>
                <a:spcPts val="3355"/>
              </a:lnSpc>
            </a:pPr>
            <a:r>
              <a:rPr lang="en-US" sz="2623" spc="128">
                <a:solidFill>
                  <a:srgbClr val="16171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Delta i sammanhang för</a:t>
            </a:r>
          </a:p>
          <a:p>
            <a:pPr algn="l">
              <a:lnSpc>
                <a:spcPts val="3491"/>
              </a:lnSpc>
            </a:pPr>
            <a:r>
              <a:rPr lang="en-US" sz="2729" spc="49">
                <a:solidFill>
                  <a:srgbClr val="16171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återkoppling och didaktiska</a:t>
            </a:r>
          </a:p>
          <a:p>
            <a:pPr algn="l">
              <a:lnSpc>
                <a:spcPts val="3566"/>
              </a:lnSpc>
            </a:pPr>
            <a:r>
              <a:rPr lang="en-US" sz="2788" spc="83">
                <a:solidFill>
                  <a:srgbClr val="161715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samtal som stöd för min</a:t>
            </a:r>
          </a:p>
          <a:p>
            <a:pPr algn="l">
              <a:lnSpc>
                <a:spcPts val="3413"/>
              </a:lnSpc>
            </a:pPr>
            <a:r>
              <a:rPr lang="en-US" sz="2669" spc="82">
                <a:solidFill>
                  <a:srgbClr val="161715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fortsatta utveckling.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35" t="0" r="-335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982263" y="945654"/>
            <a:ext cx="15762327" cy="27071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88"/>
              </a:lnSpc>
            </a:pPr>
            <a:r>
              <a:rPr lang="en-US" sz="4324">
                <a:solidFill>
                  <a:srgbClr val="3F5C76"/>
                </a:solidFill>
                <a:latin typeface="Montserrat Extra-Bold"/>
                <a:ea typeface="Montserrat Extra-Bold"/>
                <a:cs typeface="Montserrat Extra-Bold"/>
                <a:sym typeface="Montserrat Extra-Bold"/>
              </a:rPr>
              <a:t>MIN SLUTSATS: ATT FORTSÄTTA BYGGA BROAR</a:t>
            </a:r>
          </a:p>
          <a:p>
            <a:pPr algn="l">
              <a:lnSpc>
                <a:spcPts val="3841"/>
              </a:lnSpc>
            </a:pPr>
            <a:r>
              <a:rPr lang="en-US" sz="2728" spc="166">
                <a:solidFill>
                  <a:srgbClr val="2323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Föreställningskartan har hjälpt mig att se min professionsutveckling som en helhet. Jag har lärt</a:t>
            </a:r>
          </a:p>
          <a:p>
            <a:pPr algn="l">
              <a:lnSpc>
                <a:spcPts val="3841"/>
              </a:lnSpc>
            </a:pPr>
            <a:r>
              <a:rPr lang="en-US" sz="2728" spc="166">
                <a:solidFill>
                  <a:srgbClr val="2323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mig att även utmanande erfarenheter blir lärande när de bearbetas genom reflektion och</a:t>
            </a:r>
          </a:p>
          <a:p>
            <a:pPr algn="l">
              <a:lnSpc>
                <a:spcPts val="3841"/>
              </a:lnSpc>
            </a:pPr>
            <a:r>
              <a:rPr lang="en-US" sz="2728" spc="166">
                <a:solidFill>
                  <a:srgbClr val="2323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kollegialt stöd. Min fortsatta utveckling handlar om att fördjupa och stärka de delar jag</a:t>
            </a:r>
          </a:p>
          <a:p>
            <a:pPr algn="l">
              <a:lnSpc>
                <a:spcPts val="3841"/>
              </a:lnSpc>
            </a:pPr>
            <a:r>
              <a:rPr lang="en-US" sz="2728" spc="166">
                <a:solidFill>
                  <a:srgbClr val="23232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identifierat.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55806" y="9019478"/>
            <a:ext cx="857250" cy="4960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56"/>
              </a:lnSpc>
            </a:pPr>
            <a:r>
              <a:rPr lang="en-US" sz="2968" spc="23">
                <a:solidFill>
                  <a:srgbClr val="4D627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Teori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736510" y="4617541"/>
            <a:ext cx="12801600" cy="17903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460"/>
              </a:lnSpc>
            </a:pPr>
            <a:r>
              <a:rPr lang="en-US" sz="3902">
                <a:solidFill>
                  <a:srgbClr val="3F5C76"/>
                </a:solidFill>
                <a:latin typeface="Lato Heavy"/>
                <a:ea typeface="Lato Heavy"/>
                <a:cs typeface="Lato Heavy"/>
                <a:sym typeface="Lato Heavy"/>
              </a:rPr>
              <a:t>På så sätt kan jag fortsätta bygga broar – mellan elever</a:t>
            </a:r>
          </a:p>
          <a:p>
            <a:pPr algn="just">
              <a:lnSpc>
                <a:spcPts val="4577"/>
              </a:lnSpc>
            </a:pPr>
            <a:r>
              <a:rPr lang="en-US" sz="4004" spc="184">
                <a:solidFill>
                  <a:srgbClr val="3F5C76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och innehåll, mellan teori och praktik, och mellan mitt</a:t>
            </a:r>
          </a:p>
          <a:p>
            <a:pPr algn="just">
              <a:lnSpc>
                <a:spcPts val="4460"/>
              </a:lnSpc>
            </a:pPr>
            <a:r>
              <a:rPr lang="en-US" sz="3902">
                <a:solidFill>
                  <a:srgbClr val="3F5C76"/>
                </a:solidFill>
                <a:latin typeface="Lato Heavy"/>
                <a:ea typeface="Lato Heavy"/>
                <a:cs typeface="Lato Heavy"/>
                <a:sym typeface="Lato Heavy"/>
              </a:rPr>
              <a:t>professionella uppdrag och den lärmiljö jag vill skapa.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6122729" y="9012623"/>
            <a:ext cx="1228725" cy="4971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97"/>
              </a:lnSpc>
            </a:pPr>
            <a:r>
              <a:rPr lang="en-US" sz="2926" spc="105">
                <a:solidFill>
                  <a:srgbClr val="55687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Praktik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35" t="0" r="-335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440202" y="830759"/>
            <a:ext cx="15420975" cy="5878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395670"/>
                </a:solidFill>
                <a:latin typeface="Aileron Heavy"/>
                <a:ea typeface="Aileron Heavy"/>
                <a:cs typeface="Aileron Heavy"/>
                <a:sym typeface="Aileron Heavy"/>
              </a:rPr>
              <a:t>MIN UTGÅNGSPUNKT: ERFARENHET UTAN EN TYDLIG LÄRARIDENTITET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1913167"/>
            <a:ext cx="7866852" cy="2840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51"/>
              </a:lnSpc>
            </a:pPr>
            <a:r>
              <a:rPr lang="en-US" sz="2517" spc="123">
                <a:solidFill>
                  <a:srgbClr val="1A1A1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När jag började utbildningen hade jag gedigen erfarenhet från förskola, anpassad grundskola och fritidshem. Jag ledde mycket på känsla och med stort engagemang. Men i gymnasiets klassrum kunde jag ibland känna mig som en “gäst”, snarare än den som äger rummet och leder lärandet.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394552" y="1979842"/>
            <a:ext cx="7035165" cy="8006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03"/>
              </a:lnSpc>
            </a:pPr>
            <a:r>
              <a:rPr lang="en-US" sz="2610" spc="83">
                <a:solidFill>
                  <a:srgbClr val="1A1A1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Jag saknade dock ett tydligt lärarperspektiv för</a:t>
            </a:r>
          </a:p>
          <a:p>
            <a:pPr algn="l">
              <a:lnSpc>
                <a:spcPts val="3203"/>
              </a:lnSpc>
            </a:pPr>
            <a:r>
              <a:rPr lang="en-US" sz="2610" spc="83">
                <a:solidFill>
                  <a:srgbClr val="1A1A18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gymnasiet, särskilt gällande: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394552" y="3143594"/>
            <a:ext cx="7667625" cy="1269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17"/>
              </a:lnSpc>
            </a:pPr>
            <a:r>
              <a:rPr lang="en-US" sz="2612">
                <a:solidFill>
                  <a:srgbClr val="1A1A18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• Didaktiska val och progression i undervisningen.</a:t>
            </a:r>
          </a:p>
          <a:p>
            <a:pPr algn="l">
              <a:lnSpc>
                <a:spcPts val="3417"/>
              </a:lnSpc>
            </a:pPr>
            <a:r>
              <a:rPr lang="en-US" sz="2612">
                <a:solidFill>
                  <a:srgbClr val="1A1A18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Bedömning som en medveten och integrerad del</a:t>
            </a:r>
          </a:p>
          <a:p>
            <a:pPr algn="l">
              <a:lnSpc>
                <a:spcPts val="3417"/>
              </a:lnSpc>
            </a:pPr>
            <a:r>
              <a:rPr lang="en-US" sz="2612">
                <a:solidFill>
                  <a:srgbClr val="1A1A18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av planeringen.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40177" y="8931183"/>
            <a:ext cx="15821025" cy="529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16"/>
              </a:lnSpc>
            </a:pPr>
            <a:r>
              <a:rPr lang="en-US" sz="3154" spc="113">
                <a:solidFill>
                  <a:srgbClr val="5B5254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Fokus låg ofta på aktivitet och genomförande, snarare än på elevernas lärande över tid.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35" t="0" r="-335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291433" y="1159966"/>
            <a:ext cx="15611475" cy="7378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53"/>
              </a:lnSpc>
            </a:pPr>
            <a:r>
              <a:rPr lang="en-US" sz="4324">
                <a:solidFill>
                  <a:srgbClr val="466581"/>
                </a:solidFill>
                <a:latin typeface="Montserrat Extra-Bold"/>
                <a:ea typeface="Montserrat Extra-Bold"/>
                <a:cs typeface="Montserrat Extra-Bold"/>
                <a:sym typeface="Montserrat Extra-Bold"/>
              </a:rPr>
              <a:t>VÄNDPUNKTEN: NÄR DET INTUITIVA FICK ETT SPRÅK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142822" y="6935244"/>
            <a:ext cx="15811500" cy="803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17"/>
              </a:lnSpc>
            </a:pPr>
            <a:r>
              <a:rPr lang="en-US" sz="2641" spc="142">
                <a:solidFill>
                  <a:srgbClr val="21211E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Campusträff 2 blev avgörande. Arbetet med en föreställningskarta hjälpte mig att synliggöra och</a:t>
            </a:r>
          </a:p>
          <a:p>
            <a:pPr algn="l">
              <a:lnSpc>
                <a:spcPts val="3217"/>
              </a:lnSpc>
            </a:pPr>
            <a:r>
              <a:rPr lang="en-US" sz="2641" spc="142">
                <a:solidFill>
                  <a:srgbClr val="21211E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strukturera det som tidigare varit intuitivt. Kartan blev ett verktyg för att förstå hur allt hänger ihop.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611072" y="8453533"/>
            <a:ext cx="14878050" cy="1016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93"/>
              </a:lnSpc>
            </a:pPr>
            <a:r>
              <a:rPr lang="en-US" sz="3394" spc="176">
                <a:solidFill>
                  <a:srgbClr val="21211E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"Föreställningskartan gjorde det möjligt att sätta ord på tidigare intuitiva</a:t>
            </a:r>
          </a:p>
          <a:p>
            <a:pPr algn="l">
              <a:lnSpc>
                <a:spcPts val="4093"/>
              </a:lnSpc>
            </a:pPr>
            <a:r>
              <a:rPr lang="en-US" sz="3394" spc="176">
                <a:solidFill>
                  <a:srgbClr val="21211E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erfarenheter och förstå dem som delar av min professionella kompetens."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35" t="0" r="-335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462530"/>
            <a:ext cx="14231157" cy="6722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48"/>
              </a:lnSpc>
            </a:pPr>
            <a:r>
              <a:rPr lang="en-US" sz="3534" spc="151">
                <a:solidFill>
                  <a:srgbClr val="1A1C1B"/>
                </a:solidFill>
                <a:latin typeface="Arial MT Pro"/>
                <a:ea typeface="Arial MT Pro"/>
                <a:cs typeface="Arial MT Pro"/>
                <a:sym typeface="Arial MT Pro"/>
              </a:rPr>
              <a:t>MIN FÖRESTÄLLNINGS</a:t>
            </a:r>
            <a:r>
              <a:rPr lang="en-US" sz="3534" spc="151">
                <a:solidFill>
                  <a:srgbClr val="1A1C1B"/>
                </a:solidFill>
                <a:latin typeface="Arial MT Pro"/>
                <a:ea typeface="Arial MT Pro"/>
                <a:cs typeface="Arial MT Pro"/>
                <a:sym typeface="Arial MT Pro"/>
              </a:rPr>
              <a:t>KARTA: FEM SAMSPELANDE DELAR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517459" y="2425360"/>
            <a:ext cx="7029450" cy="767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19"/>
              </a:lnSpc>
            </a:pPr>
            <a:r>
              <a:rPr lang="en-US" sz="2427" spc="60">
                <a:solidFill>
                  <a:srgbClr val="1A1C1B"/>
                </a:solidFill>
                <a:latin typeface="Merriweather"/>
                <a:ea typeface="Merriweather"/>
                <a:cs typeface="Merriweather"/>
                <a:sym typeface="Merriweather"/>
              </a:rPr>
              <a:t>Varje del representerar en avgörande aspekt</a:t>
            </a:r>
          </a:p>
          <a:p>
            <a:pPr algn="l">
              <a:lnSpc>
                <a:spcPts val="3059"/>
              </a:lnSpc>
            </a:pPr>
            <a:r>
              <a:rPr lang="en-US" sz="2459" spc="9">
                <a:solidFill>
                  <a:srgbClr val="1A1C1B"/>
                </a:solidFill>
                <a:latin typeface="Merriweather"/>
                <a:ea typeface="Merriweather"/>
                <a:cs typeface="Merriweather"/>
                <a:sym typeface="Merriweather"/>
              </a:rPr>
              <a:t>av mitt professionsutövande: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247958" y="3626581"/>
            <a:ext cx="5968722" cy="5013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7"/>
              </a:lnSpc>
            </a:pPr>
            <a:r>
              <a:rPr lang="en-US" b="true" sz="2393" spc="71">
                <a:solidFill>
                  <a:srgbClr val="1A1C1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Klassrumsledarskap &amp; Kommunikation</a:t>
            </a:r>
          </a:p>
          <a:p>
            <a:pPr algn="l">
              <a:lnSpc>
                <a:spcPts val="3367"/>
              </a:lnSpc>
            </a:pPr>
            <a:r>
              <a:rPr lang="en-US" sz="2393" spc="71">
                <a:solidFill>
                  <a:srgbClr val="1A1C1B"/>
                </a:solidFill>
                <a:latin typeface="Arial MT Pro"/>
                <a:ea typeface="Arial MT Pro"/>
                <a:cs typeface="Arial MT Pro"/>
                <a:sym typeface="Arial MT Pro"/>
              </a:rPr>
              <a:t>Skapar ramar, trygghet och studiero.</a:t>
            </a:r>
          </a:p>
          <a:p>
            <a:pPr algn="l">
              <a:lnSpc>
                <a:spcPts val="3367"/>
              </a:lnSpc>
            </a:pPr>
            <a:r>
              <a:rPr lang="en-US" sz="2393" spc="71">
                <a:solidFill>
                  <a:srgbClr val="1A1C1B"/>
                </a:solidFill>
                <a:latin typeface="Arial MT Pro"/>
                <a:ea typeface="Arial MT Pro"/>
                <a:cs typeface="Arial MT Pro"/>
                <a:sym typeface="Arial MT Pro"/>
              </a:rPr>
              <a:t>Grunden förtydlighet &amp; struktur.</a:t>
            </a:r>
          </a:p>
          <a:p>
            <a:pPr algn="l">
              <a:lnSpc>
                <a:spcPts val="3367"/>
              </a:lnSpc>
            </a:pPr>
            <a:r>
              <a:rPr lang="en-US" b="true" sz="2393" spc="71">
                <a:solidFill>
                  <a:srgbClr val="1A1C1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Relationellt arbete med elever</a:t>
            </a:r>
          </a:p>
          <a:p>
            <a:pPr algn="l">
              <a:lnSpc>
                <a:spcPts val="2907"/>
              </a:lnSpc>
            </a:pPr>
            <a:r>
              <a:rPr lang="en-US" sz="2066" spc="78">
                <a:solidFill>
                  <a:srgbClr val="1A1C1B"/>
                </a:solidFill>
                <a:latin typeface="Merriweather"/>
                <a:ea typeface="Merriweather"/>
                <a:cs typeface="Merriweather"/>
                <a:sym typeface="Merriweather"/>
              </a:rPr>
              <a:t>Navet för delaktighet &amp;</a:t>
            </a:r>
          </a:p>
          <a:p>
            <a:pPr algn="l">
              <a:lnSpc>
                <a:spcPts val="2977"/>
              </a:lnSpc>
            </a:pPr>
            <a:r>
              <a:rPr lang="en-US" sz="2116" spc="48">
                <a:solidFill>
                  <a:srgbClr val="1A1C1B"/>
                </a:solidFill>
                <a:latin typeface="Merriweather"/>
                <a:ea typeface="Merriweather"/>
                <a:cs typeface="Merriweather"/>
                <a:sym typeface="Merriweather"/>
              </a:rPr>
              <a:t>motivation</a:t>
            </a:r>
            <a:r>
              <a:rPr lang="en-US" sz="2116" spc="48">
                <a:solidFill>
                  <a:srgbClr val="1A1C1B"/>
                </a:solidFill>
                <a:latin typeface="Merriweather"/>
                <a:ea typeface="Merriweather"/>
                <a:cs typeface="Merriweather"/>
                <a:sym typeface="Merriweather"/>
              </a:rPr>
              <a:t>.</a:t>
            </a:r>
          </a:p>
          <a:p>
            <a:pPr algn="l">
              <a:lnSpc>
                <a:spcPts val="3399"/>
              </a:lnSpc>
            </a:pPr>
            <a:r>
              <a:rPr lang="en-US" b="true" sz="2416" spc="48">
                <a:solidFill>
                  <a:srgbClr val="1A1C1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Kollegialt samarbete</a:t>
            </a:r>
          </a:p>
          <a:p>
            <a:pPr algn="l">
              <a:lnSpc>
                <a:spcPts val="3399"/>
              </a:lnSpc>
            </a:pPr>
            <a:r>
              <a:rPr lang="en-US" sz="2416" spc="48">
                <a:solidFill>
                  <a:srgbClr val="1A1C1B"/>
                </a:solidFill>
                <a:latin typeface="Arial MT Pro"/>
                <a:ea typeface="Arial MT Pro"/>
                <a:cs typeface="Arial MT Pro"/>
                <a:sym typeface="Arial MT Pro"/>
              </a:rPr>
              <a:t>Drivkraft för lärande och</a:t>
            </a:r>
          </a:p>
          <a:p>
            <a:pPr algn="l">
              <a:lnSpc>
                <a:spcPts val="3399"/>
              </a:lnSpc>
            </a:pPr>
            <a:r>
              <a:rPr lang="en-US" sz="2416" spc="48">
                <a:solidFill>
                  <a:srgbClr val="1A1C1B"/>
                </a:solidFill>
                <a:latin typeface="Arial MT Pro"/>
                <a:ea typeface="Arial MT Pro"/>
                <a:cs typeface="Arial MT Pro"/>
                <a:sym typeface="Arial MT Pro"/>
              </a:rPr>
              <a:t>reflektion.</a:t>
            </a:r>
          </a:p>
          <a:p>
            <a:pPr algn="l">
              <a:lnSpc>
                <a:spcPts val="3399"/>
              </a:lnSpc>
            </a:pPr>
            <a:r>
              <a:rPr lang="en-US" b="true" sz="2416" spc="48">
                <a:solidFill>
                  <a:srgbClr val="1A1C1B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Didaktiska val</a:t>
            </a:r>
          </a:p>
          <a:p>
            <a:pPr algn="l">
              <a:lnSpc>
                <a:spcPts val="3399"/>
              </a:lnSpc>
            </a:pPr>
            <a:r>
              <a:rPr lang="en-US" sz="2416" spc="48">
                <a:solidFill>
                  <a:srgbClr val="1A1C1B"/>
                </a:solidFill>
                <a:latin typeface="Arial MT Pro"/>
                <a:ea typeface="Arial MT Pro"/>
                <a:cs typeface="Arial MT Pro"/>
                <a:sym typeface="Arial MT Pro"/>
              </a:rPr>
              <a:t>Medvetna val av mål, arbetsformer</a:t>
            </a:r>
          </a:p>
          <a:p>
            <a:pPr algn="l">
              <a:lnSpc>
                <a:spcPts val="3399"/>
              </a:lnSpc>
            </a:pPr>
            <a:r>
              <a:rPr lang="en-US" sz="2416" spc="48">
                <a:solidFill>
                  <a:srgbClr val="1A1C1B"/>
                </a:solidFill>
                <a:latin typeface="Arial MT Pro"/>
                <a:ea typeface="Arial MT Pro"/>
                <a:cs typeface="Arial MT Pro"/>
                <a:sym typeface="Arial MT Pro"/>
              </a:rPr>
              <a:t>och verktyg.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12601" y="2401491"/>
            <a:ext cx="1100733" cy="5528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32"/>
              </a:lnSpc>
            </a:pPr>
            <a:r>
              <a:rPr lang="en-US" sz="1800">
                <a:solidFill>
                  <a:srgbClr val="1A1C1B"/>
                </a:solidFill>
                <a:latin typeface="Aileron"/>
                <a:ea typeface="Aileron"/>
                <a:cs typeface="Aileron"/>
                <a:sym typeface="Aileron"/>
              </a:rPr>
              <a:t>Klassrums-</a:t>
            </a:r>
          </a:p>
          <a:p>
            <a:pPr algn="ctr">
              <a:lnSpc>
                <a:spcPts val="2232"/>
              </a:lnSpc>
            </a:pPr>
            <a:r>
              <a:rPr lang="en-US" sz="1800">
                <a:solidFill>
                  <a:srgbClr val="1A1C1B"/>
                </a:solidFill>
                <a:latin typeface="Aileron"/>
                <a:ea typeface="Aileron"/>
                <a:cs typeface="Aileron"/>
                <a:sym typeface="Aileron"/>
              </a:rPr>
              <a:t>ledarskap</a:t>
            </a:r>
          </a:p>
        </p:txBody>
      </p:sp>
      <p:sp>
        <p:nvSpPr>
          <p:cNvPr name="TextBox 7" id="7"/>
          <p:cNvSpPr txBox="true"/>
          <p:nvPr/>
        </p:nvSpPr>
        <p:spPr>
          <a:xfrm rot="198111">
            <a:off x="9151838" y="6020735"/>
            <a:ext cx="1606036" cy="318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77"/>
              </a:lnSpc>
            </a:pPr>
            <a:r>
              <a:rPr lang="en-US" sz="1800">
                <a:solidFill>
                  <a:srgbClr val="1A1C1B"/>
                </a:solidFill>
                <a:latin typeface="Barlow Medium"/>
                <a:ea typeface="Barlow Medium"/>
                <a:cs typeface="Barlow Medium"/>
                <a:sym typeface="Barlow Medium"/>
              </a:rPr>
              <a:t>Didaktiska val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764182" y="4579332"/>
            <a:ext cx="2466975" cy="766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83"/>
              </a:lnSpc>
            </a:pPr>
            <a:r>
              <a:rPr lang="en-US" sz="2537" spc="65">
                <a:solidFill>
                  <a:srgbClr val="F6DDCB"/>
                </a:solidFill>
                <a:latin typeface="Arial MT Pro"/>
                <a:ea typeface="Arial MT Pro"/>
                <a:cs typeface="Arial MT Pro"/>
                <a:sym typeface="Arial MT Pro"/>
              </a:rPr>
              <a:t>Relationellt</a:t>
            </a:r>
          </a:p>
          <a:p>
            <a:pPr algn="ctr">
              <a:lnSpc>
                <a:spcPts val="2835"/>
              </a:lnSpc>
            </a:pPr>
            <a:r>
              <a:rPr lang="en-US" sz="2585" spc="62">
                <a:solidFill>
                  <a:srgbClr val="F6DCC8"/>
                </a:solidFill>
                <a:latin typeface="Arial MT Pro"/>
                <a:ea typeface="Arial MT Pro"/>
                <a:cs typeface="Arial MT Pro"/>
                <a:sym typeface="Arial MT Pro"/>
              </a:rPr>
              <a:t>Förhållningssätt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425364" y="7997199"/>
            <a:ext cx="1332732" cy="5737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42"/>
              </a:lnSpc>
            </a:pPr>
            <a:r>
              <a:rPr lang="en-US" sz="1800" spc="88">
                <a:solidFill>
                  <a:srgbClr val="1A1C1B"/>
                </a:solidFill>
                <a:latin typeface="Arial MT Pro"/>
                <a:ea typeface="Arial MT Pro"/>
                <a:cs typeface="Arial MT Pro"/>
                <a:sym typeface="Arial MT Pro"/>
              </a:rPr>
              <a:t>Kollegialt</a:t>
            </a:r>
          </a:p>
          <a:p>
            <a:pPr algn="ctr">
              <a:lnSpc>
                <a:spcPts val="2142"/>
              </a:lnSpc>
            </a:pPr>
            <a:r>
              <a:rPr lang="en-US" sz="1800">
                <a:solidFill>
                  <a:srgbClr val="1A1C1B"/>
                </a:solidFill>
                <a:latin typeface="Barlow Medium"/>
                <a:ea typeface="Barlow Medium"/>
                <a:cs typeface="Barlow Medium"/>
                <a:sym typeface="Barlow Medium"/>
              </a:rPr>
              <a:t>samarbete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4378628" y="2554355"/>
            <a:ext cx="1816060" cy="2642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16"/>
              </a:lnSpc>
            </a:pPr>
            <a:r>
              <a:rPr lang="en-US" sz="1851" spc="87">
                <a:solidFill>
                  <a:srgbClr val="1A1C1B"/>
                </a:solidFill>
                <a:latin typeface="Aileron"/>
                <a:ea typeface="Aileron"/>
                <a:cs typeface="Aileron"/>
                <a:sym typeface="Aileron"/>
              </a:rPr>
              <a:t>Kommunika</a:t>
            </a:r>
            <a:r>
              <a:rPr lang="en-US" sz="1851" spc="87">
                <a:solidFill>
                  <a:srgbClr val="1A1C1B"/>
                </a:solidFill>
                <a:latin typeface="Aileron"/>
                <a:ea typeface="Aileron"/>
                <a:cs typeface="Aileron"/>
                <a:sym typeface="Aileron"/>
              </a:rPr>
              <a:t>tion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103675" y="6063109"/>
            <a:ext cx="1848564" cy="3113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08"/>
              </a:lnSpc>
            </a:pPr>
            <a:r>
              <a:rPr lang="en-US" sz="1800">
                <a:solidFill>
                  <a:srgbClr val="1A1C1B"/>
                </a:solidFill>
                <a:latin typeface="Barlow Medium"/>
                <a:ea typeface="Barlow Medium"/>
                <a:cs typeface="Barlow Medium"/>
                <a:sym typeface="Barlow Medium"/>
              </a:rPr>
              <a:t>Relationellt arbete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35" t="0" r="-335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35" t="0" r="-335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35" t="0" r="-335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955473" y="499183"/>
            <a:ext cx="7683698" cy="2848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22"/>
              </a:lnSpc>
            </a:pPr>
          </a:p>
          <a:p>
            <a:pPr algn="l">
              <a:lnSpc>
                <a:spcPts val="3562"/>
              </a:lnSpc>
            </a:pPr>
            <a:r>
              <a:rPr lang="en-US" sz="2441" spc="58">
                <a:solidFill>
                  <a:srgbClr val="22211F"/>
                </a:solidFill>
                <a:latin typeface="PT Serif"/>
                <a:ea typeface="PT Serif"/>
                <a:cs typeface="PT Serif"/>
                <a:sym typeface="PT Serif"/>
              </a:rPr>
              <a:t>Under VFU 2-3 upptäckte jag, i dialog med min</a:t>
            </a:r>
          </a:p>
          <a:p>
            <a:pPr algn="l">
              <a:lnSpc>
                <a:spcPts val="3562"/>
              </a:lnSpc>
            </a:pPr>
            <a:r>
              <a:rPr lang="en-US" sz="2441" spc="58">
                <a:solidFill>
                  <a:srgbClr val="22211F"/>
                </a:solidFill>
                <a:latin typeface="PT Serif"/>
                <a:ea typeface="PT Serif"/>
                <a:cs typeface="PT Serif"/>
                <a:sym typeface="PT Serif"/>
              </a:rPr>
              <a:t>handledare, att digitala presentationer ibland</a:t>
            </a:r>
          </a:p>
          <a:p>
            <a:pPr algn="l">
              <a:lnSpc>
                <a:spcPts val="3562"/>
              </a:lnSpc>
            </a:pPr>
            <a:r>
              <a:rPr lang="en-US" sz="2441" spc="58">
                <a:solidFill>
                  <a:srgbClr val="22211F"/>
                </a:solidFill>
                <a:latin typeface="PT Serif"/>
                <a:ea typeface="PT Serif"/>
                <a:cs typeface="PT Serif"/>
                <a:sym typeface="PT Serif"/>
              </a:rPr>
              <a:t>fungerade som en "snuttefilt". Detta hängde samman</a:t>
            </a:r>
          </a:p>
          <a:p>
            <a:pPr algn="l">
              <a:lnSpc>
                <a:spcPts val="3562"/>
              </a:lnSpc>
            </a:pPr>
            <a:r>
              <a:rPr lang="en-US" sz="2441" spc="58">
                <a:solidFill>
                  <a:srgbClr val="22211F"/>
                </a:solidFill>
                <a:latin typeface="PT Serif"/>
                <a:ea typeface="PT Serif"/>
                <a:cs typeface="PT Serif"/>
                <a:sym typeface="PT Serif"/>
              </a:rPr>
              <a:t>med min egen trygghet i lärarrollen.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4149120"/>
            <a:ext cx="1695450" cy="414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96"/>
              </a:lnSpc>
            </a:pPr>
            <a:r>
              <a:rPr lang="en-US" sz="2425">
                <a:solidFill>
                  <a:srgbClr val="92523A"/>
                </a:solidFill>
                <a:latin typeface="Aileron Heavy"/>
                <a:ea typeface="Aileron Heavy"/>
                <a:cs typeface="Aileron Heavy"/>
                <a:sym typeface="Aileron Heavy"/>
              </a:rPr>
              <a:t>Förändring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4301" y="4723580"/>
            <a:ext cx="7602974" cy="15470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13"/>
              </a:lnSpc>
            </a:pPr>
            <a:r>
              <a:rPr lang="en-US" sz="2416" spc="72">
                <a:solidFill>
                  <a:srgbClr val="22211F"/>
                </a:solidFill>
                <a:latin typeface="PT Serif"/>
                <a:ea typeface="PT Serif"/>
                <a:cs typeface="PT Serif"/>
                <a:sym typeface="PT Serif"/>
              </a:rPr>
              <a:t>I takt med att mitt ledarskap växte, blev jag mer</a:t>
            </a:r>
          </a:p>
          <a:p>
            <a:pPr algn="l">
              <a:lnSpc>
                <a:spcPts val="2991"/>
              </a:lnSpc>
            </a:pPr>
            <a:r>
              <a:rPr lang="en-US" sz="2399" spc="79">
                <a:solidFill>
                  <a:srgbClr val="22211F"/>
                </a:solidFill>
                <a:latin typeface="PT Serif"/>
                <a:ea typeface="PT Serif"/>
                <a:cs typeface="PT Serif"/>
                <a:sym typeface="PT Serif"/>
              </a:rPr>
              <a:t>medveten om vikten av didaktiska avvägningar. Idag</a:t>
            </a:r>
          </a:p>
          <a:p>
            <a:pPr algn="l">
              <a:lnSpc>
                <a:spcPts val="3045"/>
              </a:lnSpc>
            </a:pPr>
            <a:r>
              <a:rPr lang="en-US" sz="2441" spc="68">
                <a:solidFill>
                  <a:srgbClr val="22211F"/>
                </a:solidFill>
                <a:latin typeface="PT Serif"/>
                <a:ea typeface="PT Serif"/>
                <a:cs typeface="PT Serif"/>
                <a:sym typeface="PT Serif"/>
              </a:rPr>
              <a:t>står den pedagogiska interaktionen i centrum,</a:t>
            </a:r>
          </a:p>
          <a:p>
            <a:pPr algn="l">
              <a:lnSpc>
                <a:spcPts val="3271"/>
              </a:lnSpc>
            </a:pPr>
            <a:r>
              <a:rPr lang="en-US" sz="2623" spc="-13">
                <a:solidFill>
                  <a:srgbClr val="22211F"/>
                </a:solidFill>
                <a:latin typeface="PT Serif"/>
                <a:ea typeface="PT Serif"/>
                <a:cs typeface="PT Serif"/>
                <a:sym typeface="PT Serif"/>
              </a:rPr>
              <a:t>oavsett verktyg.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4301" y="6920497"/>
            <a:ext cx="5933675" cy="3982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8"/>
              </a:lnSpc>
            </a:pPr>
            <a:r>
              <a:rPr lang="en-US" sz="2320">
                <a:solidFill>
                  <a:srgbClr val="94563E"/>
                </a:solidFill>
                <a:latin typeface="Aileron Heavy"/>
                <a:ea typeface="Aileron Heavy"/>
                <a:cs typeface="Aileron Heavy"/>
                <a:sym typeface="Aileron Heavy"/>
              </a:rPr>
              <a:t>Exempel </a:t>
            </a:r>
            <a:r>
              <a:rPr lang="en-US" sz="2320">
                <a:solidFill>
                  <a:srgbClr val="94563E"/>
                </a:solidFill>
                <a:latin typeface="Aileron Heavy"/>
                <a:ea typeface="Aileron Heavy"/>
                <a:cs typeface="Aileron Heavy"/>
                <a:sym typeface="Aileron Heavy"/>
              </a:rPr>
              <a:t>på didaktisk medvetenhet: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7490212"/>
            <a:ext cx="10304502" cy="1494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27"/>
              </a:lnSpc>
            </a:pPr>
            <a:r>
              <a:rPr lang="en-US" sz="2431" spc="55">
                <a:solidFill>
                  <a:srgbClr val="22211F"/>
                </a:solidFill>
                <a:latin typeface="PT Serif"/>
                <a:ea typeface="PT Serif"/>
                <a:cs typeface="PT Serif"/>
                <a:sym typeface="PT Serif"/>
              </a:rPr>
              <a:t>• Analoga verktyg: Tavla och fysiskt material för ökad närvaro.</a:t>
            </a:r>
          </a:p>
          <a:p>
            <a:pPr algn="l">
              <a:lnSpc>
                <a:spcPts val="2927"/>
              </a:lnSpc>
            </a:pPr>
            <a:r>
              <a:rPr lang="en-US" sz="2431" spc="55">
                <a:solidFill>
                  <a:srgbClr val="22211F"/>
                </a:solidFill>
                <a:latin typeface="PT Serif"/>
                <a:ea typeface="PT Serif"/>
                <a:cs typeface="PT Serif"/>
                <a:sym typeface="PT Serif"/>
              </a:rPr>
              <a:t>• Elevfokus: Utrymme för reflektion och kamratrespons.</a:t>
            </a:r>
          </a:p>
          <a:p>
            <a:pPr algn="l">
              <a:lnSpc>
                <a:spcPts val="2927"/>
              </a:lnSpc>
            </a:pPr>
            <a:r>
              <a:rPr lang="en-US" sz="2431" spc="55">
                <a:solidFill>
                  <a:srgbClr val="22211F"/>
                </a:solidFill>
                <a:latin typeface="PT Serif"/>
                <a:ea typeface="PT Serif"/>
                <a:cs typeface="PT Serif"/>
                <a:sym typeface="PT Serif"/>
              </a:rPr>
              <a:t>• Syfte: Att låta eleverna pröva och utvärdera i samspel (Aspelin, 2018).</a:t>
            </a:r>
          </a:p>
          <a:p>
            <a:pPr algn="l">
              <a:lnSpc>
                <a:spcPts val="2927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7259300" y="9920774"/>
            <a:ext cx="856417" cy="200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40"/>
              </a:lnSpc>
            </a:pPr>
            <a:r>
              <a:rPr lang="en-US" sz="1100">
                <a:solidFill>
                  <a:srgbClr val="A9B2B7"/>
                </a:solidFill>
                <a:latin typeface="Bryndan Write"/>
                <a:ea typeface="Bryndan Write"/>
                <a:cs typeface="Bryndan Write"/>
                <a:sym typeface="Bryndan Write"/>
              </a:rPr>
              <a:t>(Aspelin 2018)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38848" y="351307"/>
            <a:ext cx="15791614" cy="19716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75"/>
              </a:lnSpc>
              <a:spcBef>
                <a:spcPct val="0"/>
              </a:spcBef>
            </a:pPr>
            <a:r>
              <a:rPr lang="en-US" sz="5625">
                <a:solidFill>
                  <a:srgbClr val="000000"/>
                </a:solidFill>
                <a:latin typeface="Aileron Heavy"/>
                <a:ea typeface="Aileron Heavy"/>
                <a:cs typeface="Aileron Heavy"/>
                <a:sym typeface="Aileron Heavy"/>
              </a:rPr>
              <a:t>Ins</a:t>
            </a:r>
            <a:r>
              <a:rPr lang="en-US" b="true" sz="5625">
                <a:solidFill>
                  <a:srgbClr val="000000"/>
                </a:solidFill>
                <a:latin typeface="Aileron Heavy"/>
                <a:ea typeface="Aileron Heavy"/>
                <a:cs typeface="Aileron Heavy"/>
                <a:sym typeface="Aileron Heavy"/>
              </a:rPr>
              <a:t>ikt 1: Att släppa den digitala snuttefilten</a:t>
            </a:r>
          </a:p>
          <a:p>
            <a:pPr algn="l">
              <a:lnSpc>
                <a:spcPts val="7875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35" t="0" r="-335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971174" y="1051816"/>
            <a:ext cx="15840790" cy="6126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5"/>
              </a:lnSpc>
            </a:pPr>
            <a:r>
              <a:rPr lang="en-US" sz="5674" spc="289">
                <a:solidFill>
                  <a:srgbClr val="E5E8E2"/>
                </a:solidFill>
                <a:latin typeface="Lora"/>
                <a:ea typeface="Lora"/>
                <a:cs typeface="Lora"/>
                <a:sym typeface="Lora"/>
              </a:rPr>
              <a:t>Insikt 2: Omdöme måste gå före rutin</a:t>
            </a:r>
          </a:p>
          <a:p>
            <a:pPr algn="l">
              <a:lnSpc>
                <a:spcPts val="3768"/>
              </a:lnSpc>
            </a:pPr>
            <a:r>
              <a:rPr lang="en-US" sz="2701" spc="221">
                <a:solidFill>
                  <a:srgbClr val="E5E8E2"/>
                </a:solidFill>
                <a:latin typeface="Roboto"/>
                <a:ea typeface="Roboto"/>
                <a:cs typeface="Roboto"/>
                <a:sym typeface="Roboto"/>
              </a:rPr>
              <a:t>En handledningssituation under min VFU blev särskilt betydelsefull. I samtalet efteråt sa</a:t>
            </a:r>
          </a:p>
          <a:p>
            <a:pPr algn="l">
              <a:lnSpc>
                <a:spcPts val="3793"/>
              </a:lnSpc>
            </a:pPr>
            <a:r>
              <a:rPr lang="en-US" sz="2719" spc="193">
                <a:solidFill>
                  <a:srgbClr val="E5E8E2"/>
                </a:solidFill>
                <a:latin typeface="Roboto"/>
                <a:ea typeface="Roboto"/>
                <a:cs typeface="Roboto"/>
                <a:sym typeface="Roboto"/>
              </a:rPr>
              <a:t>min lokala lärarutbildare:</a:t>
            </a:r>
          </a:p>
          <a:p>
            <a:pPr algn="l">
              <a:lnSpc>
                <a:spcPts val="11135"/>
              </a:lnSpc>
            </a:pPr>
            <a:r>
              <a:rPr lang="en-US" sz="7982">
                <a:solidFill>
                  <a:srgbClr val="E5E8E2"/>
                </a:solidFill>
                <a:latin typeface="Aileron Heavy"/>
                <a:ea typeface="Aileron Heavy"/>
                <a:cs typeface="Aileron Heavy"/>
                <a:sym typeface="Aileron Heavy"/>
              </a:rPr>
              <a:t>"Pedagogiskt omdöme</a:t>
            </a:r>
          </a:p>
          <a:p>
            <a:pPr algn="l">
              <a:lnSpc>
                <a:spcPts val="11135"/>
              </a:lnSpc>
            </a:pPr>
            <a:r>
              <a:rPr lang="en-US" sz="7982">
                <a:solidFill>
                  <a:srgbClr val="E5E8E2"/>
                </a:solidFill>
                <a:latin typeface="Aileron Heavy"/>
                <a:ea typeface="Aileron Heavy"/>
                <a:cs typeface="Aileron Heavy"/>
                <a:sym typeface="Aileron Heavy"/>
              </a:rPr>
              <a:t>behöver i vissa situationer</a:t>
            </a:r>
          </a:p>
          <a:p>
            <a:pPr algn="l">
              <a:lnSpc>
                <a:spcPts val="11135"/>
              </a:lnSpc>
            </a:pPr>
            <a:r>
              <a:rPr lang="en-US" sz="7982">
                <a:solidFill>
                  <a:srgbClr val="E5E8E2"/>
                </a:solidFill>
                <a:latin typeface="Aileron Heavy"/>
                <a:ea typeface="Aileron Heavy"/>
                <a:cs typeface="Aileron Heavy"/>
                <a:sym typeface="Aileron Heavy"/>
              </a:rPr>
              <a:t>gå före etablerad rutin."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169338" y="7935516"/>
            <a:ext cx="990600" cy="381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00"/>
              </a:lnSpc>
            </a:pPr>
            <a:r>
              <a:rPr lang="en-US" sz="2214">
                <a:solidFill>
                  <a:srgbClr val="E5E8E2"/>
                </a:solidFill>
                <a:latin typeface="Barlow Bold"/>
                <a:ea typeface="Barlow Bold"/>
                <a:cs typeface="Barlow Bold"/>
                <a:sym typeface="Barlow Bold"/>
              </a:rPr>
              <a:t>Lärdom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82263" y="8457351"/>
            <a:ext cx="16059150" cy="8126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4"/>
              </a:lnSpc>
            </a:pPr>
            <a:r>
              <a:rPr lang="en-US" sz="2807" spc="182">
                <a:solidFill>
                  <a:srgbClr val="E5E8E2"/>
                </a:solidFill>
                <a:latin typeface="Roboto"/>
                <a:ea typeface="Roboto"/>
                <a:cs typeface="Roboto"/>
                <a:sym typeface="Roboto"/>
              </a:rPr>
              <a:t>Detta stärkte min tilltro till mitt eget omdöme och mitt professionella handlingsutrymme.</a:t>
            </a:r>
          </a:p>
          <a:p>
            <a:pPr algn="l">
              <a:lnSpc>
                <a:spcPts val="3194"/>
              </a:lnSpc>
            </a:pPr>
            <a:r>
              <a:rPr lang="en-US" sz="2807" spc="182">
                <a:solidFill>
                  <a:srgbClr val="E5E8E2"/>
                </a:solidFill>
                <a:latin typeface="Roboto"/>
                <a:ea typeface="Roboto"/>
                <a:cs typeface="Roboto"/>
                <a:sym typeface="Roboto"/>
              </a:rPr>
              <a:t>Jag vågade i större utsträckning lita på min pedagogiska intuition.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35" t="0" r="-335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DAG93c9V6KA</dc:identifier>
  <dcterms:modified xsi:type="dcterms:W3CDTF">2011-08-01T06:04:30Z</dcterms:modified>
  <cp:revision>1</cp:revision>
  <dc:title>Klassrumsledarskap &amp; Kommunikation Skapar tydliga ramar, trygghet och studiero. Relationellt arbete med elever Grunden för delaktighet och motivation. Påverkar hur undervisningen tas emot. Kollegialt samarbete En förutsättning för professionellt lärande</dc:title>
</cp:coreProperties>
</file>