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extended-properties" Target="docProps/app.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6"/>
    <p:sldId id="262" r:id="rId5"/>
    <p:sldId id="263" r:id="rId4"/>
    <p:sldId id="264" r:id="rId3"/>
    <p:sldId id="265" r:id="rId2"/>
    <p:sldId id="266" r:id="rId17"/>
    <p:sldId id="268" r:id="rId19"/>
    <p:sldId id="267" r:id="rId18"/>
  </p:sldIdLst>
  <p:notesMasterIdLst>
    <p:notesMasterId r:id="rId12"/>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0.xml"/><Relationship Id="rId3" Type="http://schemas.openxmlformats.org/officeDocument/2006/relationships/slide" Target="slides/slide9.xml"/><Relationship Id="rId4" Type="http://schemas.openxmlformats.org/officeDocument/2006/relationships/slide" Target="slides/slide8.xml"/><Relationship Id="rId5" Type="http://schemas.openxmlformats.org/officeDocument/2006/relationships/slide" Target="slides/slide7.xml"/><Relationship Id="rId6" Type="http://schemas.openxmlformats.org/officeDocument/2006/relationships/slide" Target="slides/slide6.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notesMaster" Target="notesMasters/notesMaster1.xml"/><Relationship Id="rId13" Type="http://schemas.openxmlformats.org/officeDocument/2006/relationships/presProps" Target="presProps.xml"/><Relationship Id="rId14" Type="http://schemas.openxmlformats.org/officeDocument/2006/relationships/viewProps" Target="viewProps.xml"/><Relationship Id="rId15" Type="http://schemas.openxmlformats.org/officeDocument/2006/relationships/theme" Target="theme/theme1.xml"/><Relationship Id="rId16" Type="http://schemas.openxmlformats.org/officeDocument/2006/relationships/tableStyles" Target="tableStyles.xml"/><Relationship Id="rId17" Type="http://schemas.openxmlformats.org/officeDocument/2006/relationships/slide" Target="slides/slide11.xml"/><Relationship Id="rId18" Type="http://schemas.openxmlformats.org/officeDocument/2006/relationships/slide" Target="slides/slide13.xml"/><Relationship Id="rId19"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pPr algn="l">
              <a:lnSpc>
                <a:spcPct val="100000"/>
              </a:lnSpc>
              <a:spcBef>
                <a:spcPts val="1200"/>
              </a:spcBef>
              <a:spcAft>
                <a:spcPts val="400"/>
              </a:spcAft>
            </a:pPr>
            <a:r>
              <a:rPr sz="1600" b="1" i="0" lang="sv-SE">
                <a:solidFill>
                  <a:srgbClr val="1F2937"/>
                </a:solidFill>
                <a:latin typeface="Arial"/>
              </a:rPr>
              <a:t>🗣 SÄG</a:t>
            </a:r>
          </a:p>
          <a:p>
            <a:pPr algn="l">
              <a:lnSpc>
                <a:spcPct val="140000"/>
              </a:lnSpc>
              <a:spcBef>
                <a:spcPts val="0"/>
              </a:spcBef>
              <a:spcAft>
                <a:spcPts val="800"/>
              </a:spcAft>
            </a:pPr>
            <a:r>
              <a:rPr sz="1400" b="0" i="0" lang="sv-SE">
                <a:latin typeface="Arial"/>
              </a:rPr>
              <a:t>Hej och välkommen! Idag ska vi prata om något som ligger nära dig — men som vi kanske sällan reflekterar över. Vi ska prata om vem du är.</a:t>
            </a:r>
          </a:p>
          <a:p>
            <a:pPr algn="l">
              <a:lnSpc>
                <a:spcPct val="100000"/>
              </a:lnSpc>
              <a:spcBef>
                <a:spcPts val="0"/>
              </a:spcBef>
              <a:spcAft>
                <a:spcPts val="200"/>
              </a:spcAft>
            </a:pPr>
            <a:r>
              <a:rPr sz="600" b="0" i="0" lang="sv-SE">
                <a:latin typeface="Arial"/>
              </a:rPr>
              <a:t/>
            </a:r>
          </a:p>
          <a:p>
            <a:pPr algn="l">
              <a:lnSpc>
                <a:spcPct val="140000"/>
              </a:lnSpc>
              <a:spcBef>
                <a:spcPts val="0"/>
              </a:spcBef>
              <a:spcAft>
                <a:spcPts val="800"/>
              </a:spcAft>
            </a:pPr>
            <a:r>
              <a:rPr sz="1400" b="0" i="0" lang="sv-SE">
                <a:latin typeface="Arial"/>
              </a:rPr>
              <a:t>Du är inte samma person i skolan som du är hemma. Du är inte samma person med dina vänner som du är på sociala medier. Och det är helt naturligt. Men som blivande pedagog — oavsett om du blir barnskötare, elevassistent eller fritidsledare — är det viktigt att du förstår dig själv. För du kan inte hjälpa andra att växa om du inte vet hur du själv fungerar.</a:t>
            </a:r>
          </a:p>
          <a:p>
            <a:pPr algn="l">
              <a:lnSpc>
                <a:spcPct val="100000"/>
              </a:lnSpc>
              <a:spcBef>
                <a:spcPts val="0"/>
              </a:spcBef>
              <a:spcAft>
                <a:spcPts val="200"/>
              </a:spcAft>
            </a:pPr>
            <a:r>
              <a:rPr sz="600" b="0" i="0" lang="sv-SE">
                <a:latin typeface="Arial"/>
              </a:rPr>
              <a:t/>
            </a:r>
          </a:p>
          <a:p>
            <a:pPr algn="l">
              <a:lnSpc>
                <a:spcPct val="140000"/>
              </a:lnSpc>
              <a:spcBef>
                <a:spcPts val="0"/>
              </a:spcBef>
              <a:spcAft>
                <a:spcPts val="800"/>
              </a:spcAft>
            </a:pPr>
            <a:r>
              <a:rPr sz="1400" b="0" i="0" lang="sv-SE">
                <a:latin typeface="Arial"/>
              </a:rPr>
              <a:t>Tänk på din första APL-vecka. Du ska möta barn eller unga i en ny miljö. Kanske är det en förskola, kanske en grundskola, kanske ett fritidshem. Du kommer att möta människor i olika åldrar. Och de kommer att möta dig. Vad ser de? Vad visar du? Idag börjar vi utforska det.</a:t>
            </a:r>
          </a:p>
          <a:p>
            <a:pPr algn="l">
              <a:lnSpc>
                <a:spcPct val="100000"/>
              </a:lnSpc>
              <a:spcBef>
                <a:spcPts val="0"/>
              </a:spcBef>
              <a:spcAft>
                <a:spcPts val="200"/>
              </a:spcAft>
            </a:pPr>
            <a:r>
              <a:rPr sz="600" b="0" i="0" lang="sv-SE">
                <a:latin typeface="Arial"/>
              </a:rPr>
              <a:t/>
            </a:r>
          </a:p>
          <a:p>
            <a:pPr algn="l">
              <a:lnSpc>
                <a:spcPct val="100000"/>
              </a:lnSpc>
              <a:spcBef>
                <a:spcPts val="0"/>
              </a:spcBef>
              <a:spcAft>
                <a:spcPts val="200"/>
              </a:spcAft>
            </a:pPr>
            <a:r>
              <a:rPr sz="600" b="0" i="0" lang="sv-SE">
                <a:latin typeface="Arial"/>
              </a:rPr>
              <a:t/>
            </a:r>
          </a:p>
          <a:p>
            <a:pPr algn="l">
              <a:lnSpc>
                <a:spcPct val="100000"/>
              </a:lnSpc>
              <a:spcBef>
                <a:spcPts val="1200"/>
              </a:spcBef>
              <a:spcAft>
                <a:spcPts val="400"/>
              </a:spcAft>
            </a:pPr>
            <a:r>
              <a:rPr sz="1600" b="1" i="0" lang="sv-SE">
                <a:solidFill>
                  <a:srgbClr val="1F2937"/>
                </a:solidFill>
                <a:latin typeface="Arial"/>
              </a:rPr>
              <a:t>✋ ELEVERNA GÖR</a:t>
            </a:r>
          </a:p>
          <a:p>
            <a:pPr algn="l">
              <a:lnSpc>
                <a:spcPct val="140000"/>
              </a:lnSpc>
              <a:spcBef>
                <a:spcPts val="0"/>
              </a:spcBef>
              <a:spcAft>
                <a:spcPts val="800"/>
              </a:spcAft>
            </a:pPr>
            <a:r>
              <a:rPr sz="1400" b="0" i="0" lang="sv-SE">
                <a:latin typeface="Arial"/>
              </a:rPr>
              <a:t>Eleverna lyssnar och tar emot informationen. Ingen aktivitet än — bara närvaro och uppmärksamhet. Läraren kan be eleverna sätta sig bekvämt och ställa undan telefoner.</a:t>
            </a:r>
          </a:p>
          <a:p>
            <a:pPr algn="l">
              <a:lnSpc>
                <a:spcPct val="100000"/>
              </a:lnSpc>
              <a:spcBef>
                <a:spcPts val="0"/>
              </a:spcBef>
              <a:spcAft>
                <a:spcPts val="200"/>
              </a:spcAft>
            </a:pPr>
            <a:r>
              <a:rPr sz="600" b="0" i="0" lang="sv-SE">
                <a:latin typeface="Arial"/>
              </a:rPr>
              <a:t/>
            </a:r>
          </a:p>
          <a:p>
            <a:pPr algn="l">
              <a:lnSpc>
                <a:spcPct val="100000"/>
              </a:lnSpc>
              <a:spcBef>
                <a:spcPts val="0"/>
              </a:spcBef>
              <a:spcAft>
                <a:spcPts val="200"/>
              </a:spcAft>
            </a:pPr>
            <a:r>
              <a:rPr sz="600" b="0" i="0" lang="sv-SE">
                <a:latin typeface="Arial"/>
              </a:rPr>
              <a:t/>
            </a:r>
          </a:p>
          <a:p>
            <a:pPr algn="l">
              <a:lnSpc>
                <a:spcPct val="100000"/>
              </a:lnSpc>
              <a:spcBef>
                <a:spcPts val="1200"/>
              </a:spcBef>
              <a:spcAft>
                <a:spcPts val="400"/>
              </a:spcAft>
            </a:pPr>
            <a:r>
              <a:rPr sz="1600" b="1" i="0" lang="sv-SE">
                <a:solidFill>
                  <a:srgbClr val="666666"/>
                </a:solidFill>
                <a:latin typeface="Arial"/>
              </a:rPr>
              <a:t>💭 PEDAGOGISK NOT</a:t>
            </a:r>
          </a:p>
          <a:p>
            <a:pPr algn="l">
              <a:lnSpc>
                <a:spcPct val="140000"/>
              </a:lnSpc>
              <a:spcBef>
                <a:spcPts val="0"/>
              </a:spcBef>
              <a:spcAft>
                <a:spcPts val="800"/>
              </a:spcAft>
            </a:pPr>
            <a:r>
              <a:rPr sz="1400" b="0" i="0" lang="sv-SE">
                <a:solidFill>
                  <a:srgbClr val="444444"/>
                </a:solidFill>
                <a:latin typeface="Arial"/>
              </a:rPr>
              <a:t>TID: 3 minuter.</a:t>
            </a:r>
          </a:p>
          <a:p>
            <a:pPr lvl="1" algn="l">
              <a:lnSpc>
                <a:spcPct val="140000"/>
              </a:lnSpc>
              <a:spcBef>
                <a:spcPts val="0"/>
              </a:spcBef>
              <a:spcAft>
                <a:spcPts val="800"/>
              </a:spcAft>
            </a:pPr>
            <a:r>
              <a:rPr sz="1400" b="0" i="0" lang="sv-SE">
                <a:solidFill>
                  <a:srgbClr val="444444"/>
                </a:solidFill>
                <a:latin typeface="Arial"/>
              </a:rPr>
              <a:t>Börja med att hälsa varje elev med namn om möjligt — det bygger relation (Hattie: lärar-elev-relationer har effektstorlek 0,41).</a:t>
            </a:r>
          </a:p>
          <a:p>
            <a:pPr lvl="1" algn="l">
              <a:lnSpc>
                <a:spcPct val="140000"/>
              </a:lnSpc>
              <a:spcBef>
                <a:spcPts val="0"/>
              </a:spcBef>
              <a:spcAft>
                <a:spcPts val="800"/>
              </a:spcAft>
            </a:pPr>
            <a:r>
              <a:rPr sz="1400" b="0" i="0" lang="sv-SE">
                <a:solidFill>
                  <a:srgbClr val="444444"/>
                </a:solidFill>
                <a:latin typeface="Arial"/>
              </a:rPr>
              <a:t>Se till att alla ser tavlan/skärmen. Sitt själv så att du har ögonkontakt med alla.</a:t>
            </a:r>
          </a:p>
          <a:p>
            <a:pPr lvl="1" algn="l">
              <a:lnSpc>
                <a:spcPct val="140000"/>
              </a:lnSpc>
              <a:spcBef>
                <a:spcPts val="0"/>
              </a:spcBef>
              <a:spcAft>
                <a:spcPts val="800"/>
              </a:spcAft>
            </a:pPr>
            <a:r>
              <a:rPr sz="1400" b="0" i="0" lang="sv-SE">
                <a:solidFill>
                  <a:srgbClr val="444444"/>
                </a:solidFill>
                <a:latin typeface="Arial"/>
              </a:rPr>
              <a:t>Om någon elev verkar distraherad: en kort, tyst nickning räcker — undvik att peka ut.</a:t>
            </a:r>
          </a:p>
          <a:p>
            <a:pPr algn="l">
              <a:lnSpc>
                <a:spcPct val="100000"/>
              </a:lnSpc>
              <a:spcBef>
                <a:spcPts val="0"/>
              </a:spcBef>
              <a:spcAft>
                <a:spcPts val="200"/>
              </a:spcAft>
            </a:pPr>
            <a:r>
              <a:rPr sz="600" b="0" i="0" lang="sv-SE">
                <a:latin typeface="Arial"/>
              </a:rPr>
              <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pPr algn="l">
              <a:lnSpc>
                <a:spcPct val="100000"/>
              </a:lnSpc>
              <a:spcBef>
                <a:spcPts val="1200"/>
              </a:spcBef>
              <a:spcAft>
                <a:spcPts val="400"/>
              </a:spcAft>
            </a:pPr>
            <a:r>
              <a:rPr sz="1600" b="1" i="0" lang="sv-SE">
                <a:solidFill>
                  <a:srgbClr val="1F2937"/>
                </a:solidFill>
                <a:latin typeface="Arial"/>
              </a:rPr>
              <a:t>🗣 SÄG</a:t>
            </a:r>
          </a:p>
          <a:p>
            <a:pPr algn="l">
              <a:lnSpc>
                <a:spcPct val="140000"/>
              </a:lnSpc>
              <a:spcBef>
                <a:spcPts val="0"/>
              </a:spcBef>
              <a:spcAft>
                <a:spcPts val="800"/>
              </a:spcAft>
            </a:pPr>
            <a:r>
              <a:rPr sz="1400" b="0" i="0" lang="sv-SE">
                <a:latin typeface="Arial"/>
              </a:rPr>
              <a:t>Låt oss summera. Vad tar du med dig från den här lektionen?</a:t>
            </a:r>
          </a:p>
          <a:p>
            <a:pPr algn="l">
              <a:lnSpc>
                <a:spcPct val="100000"/>
              </a:lnSpc>
              <a:spcBef>
                <a:spcPts val="0"/>
              </a:spcBef>
              <a:spcAft>
                <a:spcPts val="200"/>
              </a:spcAft>
            </a:pPr>
            <a:r>
              <a:rPr sz="600" b="0" i="0" lang="sv-SE">
                <a:latin typeface="Arial"/>
              </a:rPr>
              <a:t/>
            </a:r>
          </a:p>
          <a:p>
            <a:pPr algn="l">
              <a:lnSpc>
                <a:spcPct val="140000"/>
              </a:lnSpc>
              <a:spcBef>
                <a:spcPts val="0"/>
              </a:spcBef>
              <a:spcAft>
                <a:spcPts val="800"/>
              </a:spcAft>
            </a:pPr>
            <a:r>
              <a:rPr sz="1400" b="0" i="0" lang="sv-SE">
                <a:latin typeface="Arial"/>
              </a:rPr>
              <a:t>Du har många roller. Du är olika i skolan, hemma, med vänner, på fritiden och på sociala medier. Alla dessa roller är verkliga. Ingen är falsk. Men som blivande pedagog behöver du vara medveten om dem.</a:t>
            </a:r>
          </a:p>
          <a:p>
            <a:pPr algn="l">
              <a:lnSpc>
                <a:spcPct val="100000"/>
              </a:lnSpc>
              <a:spcBef>
                <a:spcPts val="0"/>
              </a:spcBef>
              <a:spcAft>
                <a:spcPts val="200"/>
              </a:spcAft>
            </a:pPr>
            <a:r>
              <a:rPr sz="600" b="0" i="0" lang="sv-SE">
                <a:latin typeface="Arial"/>
              </a:rPr>
              <a:t/>
            </a:r>
          </a:p>
          <a:p>
            <a:pPr algn="l">
              <a:lnSpc>
                <a:spcPct val="140000"/>
              </a:lnSpc>
              <a:spcBef>
                <a:spcPts val="0"/>
              </a:spcBef>
              <a:spcAft>
                <a:spcPts val="800"/>
              </a:spcAft>
            </a:pPr>
            <a:r>
              <a:rPr sz="1400" b="0" i="0" lang="sv-SE">
                <a:latin typeface="Arial"/>
              </a:rPr>
              <a:t>Att förstå dig själv hjälper dig att möta andra. När du vet att du också är olika i olika sammanhang blir det lättare att förstå att barnen också är det. Du slutar döma. Du börjar observera.</a:t>
            </a:r>
          </a:p>
          <a:p>
            <a:pPr algn="l">
              <a:lnSpc>
                <a:spcPct val="100000"/>
              </a:lnSpc>
              <a:spcBef>
                <a:spcPts val="0"/>
              </a:spcBef>
              <a:spcAft>
                <a:spcPts val="200"/>
              </a:spcAft>
            </a:pPr>
            <a:r>
              <a:rPr sz="600" b="0" i="0" lang="sv-SE">
                <a:latin typeface="Arial"/>
              </a:rPr>
              <a:t/>
            </a:r>
          </a:p>
          <a:p>
            <a:pPr algn="l">
              <a:lnSpc>
                <a:spcPct val="140000"/>
              </a:lnSpc>
              <a:spcBef>
                <a:spcPts val="0"/>
              </a:spcBef>
              <a:spcAft>
                <a:spcPts val="800"/>
              </a:spcAft>
            </a:pPr>
            <a:r>
              <a:rPr sz="1400" b="0" i="0" lang="sv-SE">
                <a:latin typeface="Arial"/>
              </a:rPr>
              <a:t>Barn i olika åldrar behöver olika stöd. Förskolebarn behöver närhet och rutiner. Grundskolebarn behöver stöd och självständighet. Tonåringar behöver respekt och gränser. Du behöver inte vara expert — men du behöver vara nyfiken.</a:t>
            </a:r>
          </a:p>
          <a:p>
            <a:pPr algn="l">
              <a:lnSpc>
                <a:spcPct val="100000"/>
              </a:lnSpc>
              <a:spcBef>
                <a:spcPts val="0"/>
              </a:spcBef>
              <a:spcAft>
                <a:spcPts val="200"/>
              </a:spcAft>
            </a:pPr>
            <a:r>
              <a:rPr sz="600" b="0" i="0" lang="sv-SE">
                <a:latin typeface="Arial"/>
              </a:rPr>
              <a:t/>
            </a:r>
          </a:p>
          <a:p>
            <a:pPr algn="l">
              <a:lnSpc>
                <a:spcPct val="140000"/>
              </a:lnSpc>
              <a:spcBef>
                <a:spcPts val="0"/>
              </a:spcBef>
              <a:spcAft>
                <a:spcPts val="800"/>
              </a:spcAft>
            </a:pPr>
            <a:r>
              <a:rPr sz="1400" b="0" i="0" lang="sv-SE">
                <a:latin typeface="Arial"/>
              </a:rPr>
              <a:t>Ta med självreflektionen och nyfikenheten till APL. Ställ frågor. Skriv ner. Obs. Och kom ihåg: Du behöver inte vara perfekt. Du behöver bara vara där — medvetet och närvarande.</a:t>
            </a:r>
          </a:p>
          <a:p>
            <a:pPr algn="l">
              <a:lnSpc>
                <a:spcPct val="100000"/>
              </a:lnSpc>
              <a:spcBef>
                <a:spcPts val="0"/>
              </a:spcBef>
              <a:spcAft>
                <a:spcPts val="200"/>
              </a:spcAft>
            </a:pPr>
            <a:r>
              <a:rPr sz="600" b="0" i="0" lang="sv-SE">
                <a:latin typeface="Arial"/>
              </a:rPr>
              <a:t/>
            </a:r>
          </a:p>
          <a:p>
            <a:pPr algn="l">
              <a:lnSpc>
                <a:spcPct val="100000"/>
              </a:lnSpc>
              <a:spcBef>
                <a:spcPts val="0"/>
              </a:spcBef>
              <a:spcAft>
                <a:spcPts val="200"/>
              </a:spcAft>
            </a:pPr>
            <a:r>
              <a:rPr sz="600" b="0" i="0" lang="sv-SE">
                <a:latin typeface="Arial"/>
              </a:rPr>
              <a:t/>
            </a:r>
          </a:p>
          <a:p>
            <a:pPr algn="l">
              <a:lnSpc>
                <a:spcPct val="100000"/>
              </a:lnSpc>
              <a:spcBef>
                <a:spcPts val="1200"/>
              </a:spcBef>
              <a:spcAft>
                <a:spcPts val="400"/>
              </a:spcAft>
            </a:pPr>
            <a:r>
              <a:rPr sz="1600" b="1" i="0" lang="sv-SE">
                <a:solidFill>
                  <a:srgbClr val="1F2937"/>
                </a:solidFill>
                <a:latin typeface="Arial"/>
              </a:rPr>
              <a:t>✋ ELEVERNA GÖR</a:t>
            </a:r>
          </a:p>
          <a:p>
            <a:pPr algn="l">
              <a:lnSpc>
                <a:spcPct val="140000"/>
              </a:lnSpc>
              <a:spcBef>
                <a:spcPts val="0"/>
              </a:spcBef>
              <a:spcAft>
                <a:spcPts val="800"/>
              </a:spcAft>
            </a:pPr>
            <a:r>
              <a:rPr sz="1400" b="0" i="0" lang="sv-SE">
                <a:latin typeface="Arial"/>
              </a:rPr>
              <a:t>Eleverna får en exit ticket: "Skriv EN sak du tar med dig från idag — och EN sak du vill veta mer om." De lämnar in lappen vid dörren. Läraren samlar in för att se vad som landade.</a:t>
            </a:r>
          </a:p>
          <a:p>
            <a:pPr algn="l">
              <a:lnSpc>
                <a:spcPct val="100000"/>
              </a:lnSpc>
              <a:spcBef>
                <a:spcPts val="0"/>
              </a:spcBef>
              <a:spcAft>
                <a:spcPts val="200"/>
              </a:spcAft>
            </a:pPr>
            <a:r>
              <a:rPr sz="600" b="0" i="0" lang="sv-SE">
                <a:latin typeface="Arial"/>
              </a:rPr>
              <a:t/>
            </a:r>
          </a:p>
          <a:p>
            <a:pPr algn="l">
              <a:lnSpc>
                <a:spcPct val="100000"/>
              </a:lnSpc>
              <a:spcBef>
                <a:spcPts val="0"/>
              </a:spcBef>
              <a:spcAft>
                <a:spcPts val="200"/>
              </a:spcAft>
            </a:pPr>
            <a:r>
              <a:rPr sz="600" b="0" i="0" lang="sv-SE">
                <a:latin typeface="Arial"/>
              </a:rPr>
              <a:t/>
            </a:r>
          </a:p>
          <a:p>
            <a:pPr algn="l">
              <a:lnSpc>
                <a:spcPct val="100000"/>
              </a:lnSpc>
              <a:spcBef>
                <a:spcPts val="1200"/>
              </a:spcBef>
              <a:spcAft>
                <a:spcPts val="400"/>
              </a:spcAft>
            </a:pPr>
            <a:r>
              <a:rPr sz="1600" b="1" i="0" lang="sv-SE">
                <a:solidFill>
                  <a:srgbClr val="666666"/>
                </a:solidFill>
                <a:latin typeface="Arial"/>
              </a:rPr>
              <a:t>💭 PEDAGOGISK NOT</a:t>
            </a:r>
          </a:p>
          <a:p>
            <a:pPr algn="l">
              <a:lnSpc>
                <a:spcPct val="140000"/>
              </a:lnSpc>
              <a:spcBef>
                <a:spcPts val="0"/>
              </a:spcBef>
              <a:spcAft>
                <a:spcPts val="800"/>
              </a:spcAft>
            </a:pPr>
            <a:r>
              <a:rPr sz="1400" b="0" i="0" lang="sv-SE">
                <a:solidFill>
                  <a:srgbClr val="444444"/>
                </a:solidFill>
                <a:latin typeface="Arial"/>
              </a:rPr>
              <a:t>TID: 3 minuter.</a:t>
            </a:r>
          </a:p>
          <a:p>
            <a:pPr lvl="1" algn="l">
              <a:lnSpc>
                <a:spcPct val="140000"/>
              </a:lnSpc>
              <a:spcBef>
                <a:spcPts val="0"/>
              </a:spcBef>
              <a:spcAft>
                <a:spcPts val="800"/>
              </a:spcAft>
            </a:pPr>
            <a:r>
              <a:rPr sz="1400" b="0" i="0" lang="sv-SE">
                <a:solidFill>
                  <a:srgbClr val="444444"/>
                </a:solidFill>
                <a:latin typeface="Arial"/>
              </a:rPr>
              <a:t>Exit ticket är obligatorisk — ger läraren synliga tecken på lärande (Hattie).</a:t>
            </a:r>
          </a:p>
          <a:p>
            <a:pPr lvl="1" algn="l">
              <a:lnSpc>
                <a:spcPct val="140000"/>
              </a:lnSpc>
              <a:spcBef>
                <a:spcPts val="0"/>
              </a:spcBef>
              <a:spcAft>
                <a:spcPts val="800"/>
              </a:spcAft>
            </a:pPr>
            <a:r>
              <a:rPr sz="1400" b="0" i="0" lang="sv-SE">
                <a:solidFill>
                  <a:srgbClr val="444444"/>
                </a:solidFill>
                <a:latin typeface="Arial"/>
              </a:rPr>
              <a:t>GY25 K1/K2: eleven beskriver och förklarar centrala begrepp.</a:t>
            </a:r>
          </a:p>
          <a:p>
            <a:pPr lvl="1" algn="l">
              <a:lnSpc>
                <a:spcPct val="140000"/>
              </a:lnSpc>
              <a:spcBef>
                <a:spcPts val="0"/>
              </a:spcBef>
              <a:spcAft>
                <a:spcPts val="800"/>
              </a:spcAft>
            </a:pPr>
            <a:r>
              <a:rPr sz="1400" b="0" i="0" lang="sv-SE">
                <a:solidFill>
                  <a:srgbClr val="444444"/>
                </a:solidFill>
                <a:latin typeface="Arial"/>
              </a:rPr>
              <a:t>Formuleringen ska vara uppmuntrande, inte kravfylld.</a:t>
            </a:r>
          </a:p>
          <a:p>
            <a:pPr lvl="1" algn="l">
              <a:lnSpc>
                <a:spcPct val="140000"/>
              </a:lnSpc>
              <a:spcBef>
                <a:spcPts val="0"/>
              </a:spcBef>
              <a:spcAft>
                <a:spcPts val="800"/>
              </a:spcAft>
            </a:pPr>
            <a:r>
              <a:rPr sz="1400" b="0" i="0" lang="sv-SE">
                <a:solidFill>
                  <a:srgbClr val="444444"/>
                </a:solidFill>
                <a:latin typeface="Arial"/>
              </a:rPr>
              <a:t>Om tiden är knapp: skippa helklassdiskussion och låt eleverna bara lämna in lappen.</a:t>
            </a:r>
          </a:p>
          <a:p>
            <a:pPr algn="l">
              <a:lnSpc>
                <a:spcPct val="100000"/>
              </a:lnSpc>
              <a:spcBef>
                <a:spcPts val="0"/>
              </a:spcBef>
              <a:spcAft>
                <a:spcPts val="200"/>
              </a:spcAft>
            </a:pPr>
            <a:r>
              <a:rPr sz="600" b="0" i="0" lang="sv-SE">
                <a:latin typeface="Arial"/>
              </a:rPr>
              <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pPr algn="l">
              <a:lnSpc>
                <a:spcPct val="100000"/>
              </a:lnSpc>
              <a:spcBef>
                <a:spcPts val="1200"/>
              </a:spcBef>
              <a:spcAft>
                <a:spcPts val="400"/>
              </a:spcAft>
            </a:pPr>
            <a:r>
              <a:rPr sz="1600" b="1" i="0" lang="sv-SE">
                <a:solidFill>
                  <a:srgbClr val="1F2937"/>
                </a:solidFill>
                <a:latin typeface="Arial"/>
              </a:rPr>
              <a:t>🗣 SÄG</a:t>
            </a:r>
          </a:p>
          <a:p>
            <a:pPr algn="l">
              <a:lnSpc>
                <a:spcPct val="140000"/>
              </a:lnSpc>
              <a:spcBef>
                <a:spcPts val="0"/>
              </a:spcBef>
              <a:spcAft>
                <a:spcPts val="800"/>
              </a:spcAft>
            </a:pPr>
            <a:r>
              <a:rPr sz="1400" b="0" i="0" lang="sv-SE">
                <a:latin typeface="Arial"/>
              </a:rPr>
              <a:t>Här är källorna och den pedagogiska grunden för den här lektionen. Den bygger på Gy25 och ämnet Pedagogik. Ramverken som format lektionen är Hatties Visible Learning och John Steinbergs perspektiv på svenska klassrum. APL-progressionen följer mönstret Observera, Deltar med stöd, Provar själv. Och de pedagogiska arbetssätten vi använt är självreflektion, EPA — enskilt, par, alla — exit ticket och lärandelogg.</a:t>
            </a:r>
          </a:p>
          <a:p>
            <a:pPr algn="l">
              <a:lnSpc>
                <a:spcPct val="100000"/>
              </a:lnSpc>
              <a:spcBef>
                <a:spcPts val="0"/>
              </a:spcBef>
              <a:spcAft>
                <a:spcPts val="200"/>
              </a:spcAft>
            </a:pPr>
            <a:r>
              <a:rPr sz="600" b="0" i="0" lang="sv-SE">
                <a:latin typeface="Arial"/>
              </a:rPr>
              <a:t/>
            </a:r>
          </a:p>
          <a:p>
            <a:pPr algn="l">
              <a:lnSpc>
                <a:spcPct val="100000"/>
              </a:lnSpc>
              <a:spcBef>
                <a:spcPts val="0"/>
              </a:spcBef>
              <a:spcAft>
                <a:spcPts val="200"/>
              </a:spcAft>
            </a:pPr>
            <a:r>
              <a:rPr sz="600" b="0" i="0" lang="sv-SE">
                <a:latin typeface="Arial"/>
              </a:rPr>
              <a:t/>
            </a:r>
          </a:p>
          <a:p>
            <a:pPr algn="l">
              <a:lnSpc>
                <a:spcPct val="100000"/>
              </a:lnSpc>
              <a:spcBef>
                <a:spcPts val="1200"/>
              </a:spcBef>
              <a:spcAft>
                <a:spcPts val="400"/>
              </a:spcAft>
            </a:pPr>
            <a:r>
              <a:rPr sz="1600" b="1" i="0" lang="sv-SE">
                <a:solidFill>
                  <a:srgbClr val="1F2937"/>
                </a:solidFill>
                <a:latin typeface="Arial"/>
              </a:rPr>
              <a:t>✋ ELEVERNA GÖR</a:t>
            </a:r>
          </a:p>
          <a:p>
            <a:pPr algn="l">
              <a:lnSpc>
                <a:spcPct val="140000"/>
              </a:lnSpc>
              <a:spcBef>
                <a:spcPts val="0"/>
              </a:spcBef>
              <a:spcAft>
                <a:spcPts val="800"/>
              </a:spcAft>
            </a:pPr>
            <a:r>
              <a:rPr sz="1400" b="0" i="0" lang="sv-SE">
                <a:latin typeface="Arial"/>
              </a:rPr>
              <a:t>Eleverna behöver inte göra något aktivt här. Sliden är dokumentation. De kan anteckna kort om de vill.</a:t>
            </a:r>
          </a:p>
          <a:p>
            <a:pPr algn="l">
              <a:lnSpc>
                <a:spcPct val="100000"/>
              </a:lnSpc>
              <a:spcBef>
                <a:spcPts val="0"/>
              </a:spcBef>
              <a:spcAft>
                <a:spcPts val="200"/>
              </a:spcAft>
            </a:pPr>
            <a:r>
              <a:rPr sz="600" b="0" i="0" lang="sv-SE">
                <a:latin typeface="Arial"/>
              </a:rPr>
              <a:t/>
            </a:r>
          </a:p>
          <a:p>
            <a:pPr algn="l">
              <a:lnSpc>
                <a:spcPct val="100000"/>
              </a:lnSpc>
              <a:spcBef>
                <a:spcPts val="0"/>
              </a:spcBef>
              <a:spcAft>
                <a:spcPts val="200"/>
              </a:spcAft>
            </a:pPr>
            <a:r>
              <a:rPr sz="600" b="0" i="0" lang="sv-SE">
                <a:latin typeface="Arial"/>
              </a:rPr>
              <a:t/>
            </a:r>
          </a:p>
          <a:p>
            <a:pPr algn="l">
              <a:lnSpc>
                <a:spcPct val="100000"/>
              </a:lnSpc>
              <a:spcBef>
                <a:spcPts val="1200"/>
              </a:spcBef>
              <a:spcAft>
                <a:spcPts val="400"/>
              </a:spcAft>
            </a:pPr>
            <a:r>
              <a:rPr sz="1600" b="1" i="0" lang="sv-SE">
                <a:solidFill>
                  <a:srgbClr val="666666"/>
                </a:solidFill>
                <a:latin typeface="Arial"/>
              </a:rPr>
              <a:t>💭 PEDAGOGISK NOT</a:t>
            </a:r>
          </a:p>
          <a:p>
            <a:pPr algn="l">
              <a:lnSpc>
                <a:spcPct val="140000"/>
              </a:lnSpc>
              <a:spcBef>
                <a:spcPts val="0"/>
              </a:spcBef>
              <a:spcAft>
                <a:spcPts val="800"/>
              </a:spcAft>
            </a:pPr>
            <a:r>
              <a:rPr sz="1400" b="0" i="0" lang="sv-SE">
                <a:solidFill>
                  <a:srgbClr val="444444"/>
                </a:solidFill>
                <a:latin typeface="Arial"/>
              </a:rPr>
              <a:t>TID: 1 minut.</a:t>
            </a:r>
          </a:p>
          <a:p>
            <a:pPr lvl="1" algn="l">
              <a:lnSpc>
                <a:spcPct val="140000"/>
              </a:lnSpc>
              <a:spcBef>
                <a:spcPts val="0"/>
              </a:spcBef>
              <a:spcAft>
                <a:spcPts val="800"/>
              </a:spcAft>
            </a:pPr>
            <a:r>
              <a:rPr sz="1400" b="0" i="0" lang="sv-SE">
                <a:solidFill>
                  <a:srgbClr val="444444"/>
                </a:solidFill>
                <a:latin typeface="Arial"/>
              </a:rPr>
              <a:t>Sliden är dokumentation — max 1 minut.</a:t>
            </a:r>
          </a:p>
          <a:p>
            <a:pPr lvl="1" algn="l">
              <a:lnSpc>
                <a:spcPct val="140000"/>
              </a:lnSpc>
              <a:spcBef>
                <a:spcPts val="0"/>
              </a:spcBef>
              <a:spcAft>
                <a:spcPts val="800"/>
              </a:spcAft>
            </a:pPr>
            <a:r>
              <a:rPr sz="1400" b="0" i="0" lang="sv-SE">
                <a:solidFill>
                  <a:srgbClr val="444444"/>
                </a:solidFill>
                <a:latin typeface="Arial"/>
              </a:rPr>
              <a:t>Inga känsliga detaljer — bara ramverk och arbetsformer.</a:t>
            </a:r>
          </a:p>
          <a:p>
            <a:pPr lvl="1" algn="l">
              <a:lnSpc>
                <a:spcPct val="140000"/>
              </a:lnSpc>
              <a:spcBef>
                <a:spcPts val="0"/>
              </a:spcBef>
              <a:spcAft>
                <a:spcPts val="800"/>
              </a:spcAft>
            </a:pPr>
            <a:r>
              <a:rPr sz="1400" b="0" i="0" lang="sv-SE">
                <a:solidFill>
                  <a:srgbClr val="444444"/>
                </a:solidFill>
                <a:latin typeface="Arial"/>
              </a:rPr>
              <a:t>Ange INTE årtal, sidnummer eller osäkra bibliografiska uppgifter.</a:t>
            </a:r>
          </a:p>
          <a:p>
            <a:pPr lvl="1" algn="l">
              <a:lnSpc>
                <a:spcPct val="140000"/>
              </a:lnSpc>
              <a:spcBef>
                <a:spcPts val="0"/>
              </a:spcBef>
              <a:spcAft>
                <a:spcPts val="800"/>
              </a:spcAft>
            </a:pPr>
            <a:r>
              <a:rPr sz="1400" b="0" i="0" lang="sv-SE">
                <a:solidFill>
                  <a:srgbClr val="444444"/>
                </a:solidFill>
                <a:latin typeface="Arial"/>
              </a:rPr>
              <a:t>Kontrollera att tidsplanen landar på 60:00 — denna slide avslutar lektionen.</a:t>
            </a:r>
          </a:p>
          <a:p>
            <a:pPr algn="l">
              <a:lnSpc>
                <a:spcPct val="100000"/>
              </a:lnSpc>
              <a:spcBef>
                <a:spcPts val="0"/>
              </a:spcBef>
              <a:spcAft>
                <a:spcPts val="200"/>
              </a:spcAft>
            </a:pPr>
            <a:r>
              <a:rPr sz="600" b="0" i="0" lang="sv-SE">
                <a:latin typeface="Arial"/>
              </a:rPr>
              <a:t/>
            </a:r>
          </a:p>
          <a:p>
            <a:pPr algn="l">
              <a:lnSpc>
                <a:spcPct val="100000"/>
              </a:lnSpc>
              <a:spcBef>
                <a:spcPts val="0"/>
              </a:spcBef>
              <a:spcAft>
                <a:spcPts val="200"/>
              </a:spcAft>
            </a:pPr>
            <a:r>
              <a:rPr sz="600" b="0" i="0" lang="sv-SE">
                <a:latin typeface="Arial"/>
              </a:rPr>
              <a:t/>
            </a:r>
          </a:p>
          <a:p>
            <a:pPr algn="l">
              <a:lnSpc>
                <a:spcPct val="140000"/>
              </a:lnSpc>
              <a:spcBef>
                <a:spcPts val="0"/>
              </a:spcBef>
              <a:spcAft>
                <a:spcPts val="800"/>
              </a:spcAft>
            </a:pPr>
            <a:r>
              <a:rPr sz="1400" b="0" i="0" lang="sv-SE">
                <a:solidFill>
                  <a:srgbClr val="444444"/>
                </a:solidFill>
                <a:latin typeface="Arial"/>
              </a:rPr>
              <a:t>================================================================================</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pPr algn="l">
              <a:lnSpc>
                <a:spcPct val="140000"/>
              </a:lnSpc>
              <a:spcBef>
                <a:spcPts val="0"/>
              </a:spcBef>
              <a:spcAft>
                <a:spcPts val="800"/>
              </a:spcAft>
            </a:pPr>
            <a:r>
              <a:rPr sz="1400" b="0" i="0" lang="sv-SE">
                <a:latin typeface="Arial"/>
              </a:rPr>
              <a:t>Avsluta med en kort sammanfattning och berätta vad nästa steg blir.</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pPr algn="l">
              <a:lnSpc>
                <a:spcPct val="100000"/>
              </a:lnSpc>
              <a:spcBef>
                <a:spcPts val="1200"/>
              </a:spcBef>
              <a:spcAft>
                <a:spcPts val="400"/>
              </a:spcAft>
            </a:pPr>
            <a:r>
              <a:rPr sz="1600" b="1" i="0" lang="sv-SE">
                <a:solidFill>
                  <a:srgbClr val="1F2937"/>
                </a:solidFill>
                <a:latin typeface="Arial"/>
              </a:rPr>
              <a:t>🗣 SÄG</a:t>
            </a:r>
          </a:p>
          <a:p>
            <a:pPr algn="l">
              <a:lnSpc>
                <a:spcPct val="140000"/>
              </a:lnSpc>
              <a:spcBef>
                <a:spcPts val="0"/>
              </a:spcBef>
              <a:spcAft>
                <a:spcPts val="800"/>
              </a:spcAft>
            </a:pPr>
            <a:r>
              <a:rPr sz="1400" b="0" i="0" lang="sv-SE">
                <a:latin typeface="Arial"/>
              </a:rPr>
              <a:t>Här är dagens agenda. Vi har tre huvudmål. Först ska vi reflektera över dina olika roller. Vem är du när ingen ser på? Vem är du när alla ser på? Det handlar inte om att döma — det handlar om att förstå.</a:t>
            </a:r>
          </a:p>
          <a:p>
            <a:pPr algn="l">
              <a:lnSpc>
                <a:spcPct val="100000"/>
              </a:lnSpc>
              <a:spcBef>
                <a:spcPts val="0"/>
              </a:spcBef>
              <a:spcAft>
                <a:spcPts val="200"/>
              </a:spcAft>
            </a:pPr>
            <a:r>
              <a:rPr sz="600" b="0" i="0" lang="sv-SE">
                <a:latin typeface="Arial"/>
              </a:rPr>
              <a:t/>
            </a:r>
          </a:p>
          <a:p>
            <a:pPr algn="l">
              <a:lnSpc>
                <a:spcPct val="140000"/>
              </a:lnSpc>
              <a:spcBef>
                <a:spcPts val="0"/>
              </a:spcBef>
              <a:spcAft>
                <a:spcPts val="800"/>
              </a:spcAft>
            </a:pPr>
            <a:r>
              <a:rPr sz="1400" b="0" i="0" lang="sv-SE">
                <a:latin typeface="Arial"/>
              </a:rPr>
              <a:t>Sedan ska vi prata om hur människor fungerar i olika åldrar. När du gör APL kommer du att möta barn som är tre år och barn som är tolv. De fungerar väldigt olika. En treåring behöver närhet och tydliga rutiner. En tolvåring behöver respekt för sin självständighet — men fortfarande gränser. Att förstå dessa skillnader är en av de viktigaste sakerna du kan ha med dig.</a:t>
            </a:r>
          </a:p>
          <a:p>
            <a:pPr algn="l">
              <a:lnSpc>
                <a:spcPct val="100000"/>
              </a:lnSpc>
              <a:spcBef>
                <a:spcPts val="0"/>
              </a:spcBef>
              <a:spcAft>
                <a:spcPts val="200"/>
              </a:spcAft>
            </a:pPr>
            <a:r>
              <a:rPr sz="600" b="0" i="0" lang="sv-SE">
                <a:latin typeface="Arial"/>
              </a:rPr>
              <a:t/>
            </a:r>
          </a:p>
          <a:p>
            <a:pPr algn="l">
              <a:lnSpc>
                <a:spcPct val="140000"/>
              </a:lnSpc>
              <a:spcBef>
                <a:spcPts val="0"/>
              </a:spcBef>
              <a:spcAft>
                <a:spcPts val="800"/>
              </a:spcAft>
            </a:pPr>
            <a:r>
              <a:rPr sz="1400" b="0" i="0" lang="sv-SE">
                <a:latin typeface="Arial"/>
              </a:rPr>
              <a:t>Slutligen ska vi prata om strategier. Hur förbereder du dig bäst inför din första APL-vecka? Vad ska du tänka på? Vad ska du ha med dig? Vilka frågor ska du ställa? Efter den här lektionen ska du ha en tydligare bild av det.</a:t>
            </a:r>
          </a:p>
          <a:p>
            <a:pPr algn="l">
              <a:lnSpc>
                <a:spcPct val="100000"/>
              </a:lnSpc>
              <a:spcBef>
                <a:spcPts val="0"/>
              </a:spcBef>
              <a:spcAft>
                <a:spcPts val="200"/>
              </a:spcAft>
            </a:pPr>
            <a:r>
              <a:rPr sz="600" b="0" i="0" lang="sv-SE">
                <a:latin typeface="Arial"/>
              </a:rPr>
              <a:t/>
            </a:r>
          </a:p>
          <a:p>
            <a:pPr algn="l">
              <a:lnSpc>
                <a:spcPct val="100000"/>
              </a:lnSpc>
              <a:spcBef>
                <a:spcPts val="0"/>
              </a:spcBef>
              <a:spcAft>
                <a:spcPts val="200"/>
              </a:spcAft>
            </a:pPr>
            <a:r>
              <a:rPr sz="600" b="0" i="0" lang="sv-SE">
                <a:latin typeface="Arial"/>
              </a:rPr>
              <a:t/>
            </a:r>
          </a:p>
          <a:p>
            <a:pPr algn="l">
              <a:lnSpc>
                <a:spcPct val="100000"/>
              </a:lnSpc>
              <a:spcBef>
                <a:spcPts val="1200"/>
              </a:spcBef>
              <a:spcAft>
                <a:spcPts val="400"/>
              </a:spcAft>
            </a:pPr>
            <a:r>
              <a:rPr sz="1600" b="1" i="0" lang="sv-SE">
                <a:solidFill>
                  <a:srgbClr val="1F2937"/>
                </a:solidFill>
                <a:latin typeface="Arial"/>
              </a:rPr>
              <a:t>✋ ELEVERNA GÖR</a:t>
            </a:r>
          </a:p>
          <a:p>
            <a:pPr algn="l">
              <a:lnSpc>
                <a:spcPct val="140000"/>
              </a:lnSpc>
              <a:spcBef>
                <a:spcPts val="0"/>
              </a:spcBef>
              <a:spcAft>
                <a:spcPts val="800"/>
              </a:spcAft>
            </a:pPr>
            <a:r>
              <a:rPr sz="1400" b="0" i="0" lang="sv-SE">
                <a:latin typeface="Arial"/>
              </a:rPr>
              <a:t>Eleverna lyssnar. Läraren kan be eleverna upprepa ett av målen för en klasskamrat — det aktiverar dem tidigt och bygger struktur (Nordahl: tydliga förväntningar).</a:t>
            </a:r>
          </a:p>
          <a:p>
            <a:pPr algn="l">
              <a:lnSpc>
                <a:spcPct val="100000"/>
              </a:lnSpc>
              <a:spcBef>
                <a:spcPts val="0"/>
              </a:spcBef>
              <a:spcAft>
                <a:spcPts val="200"/>
              </a:spcAft>
            </a:pPr>
            <a:r>
              <a:rPr sz="600" b="0" i="0" lang="sv-SE">
                <a:latin typeface="Arial"/>
              </a:rPr>
              <a:t/>
            </a:r>
          </a:p>
          <a:p>
            <a:pPr algn="l">
              <a:lnSpc>
                <a:spcPct val="100000"/>
              </a:lnSpc>
              <a:spcBef>
                <a:spcPts val="0"/>
              </a:spcBef>
              <a:spcAft>
                <a:spcPts val="200"/>
              </a:spcAft>
            </a:pPr>
            <a:r>
              <a:rPr sz="600" b="0" i="0" lang="sv-SE">
                <a:latin typeface="Arial"/>
              </a:rPr>
              <a:t/>
            </a:r>
          </a:p>
          <a:p>
            <a:pPr algn="l">
              <a:lnSpc>
                <a:spcPct val="100000"/>
              </a:lnSpc>
              <a:spcBef>
                <a:spcPts val="1200"/>
              </a:spcBef>
              <a:spcAft>
                <a:spcPts val="400"/>
              </a:spcAft>
            </a:pPr>
            <a:r>
              <a:rPr sz="1600" b="1" i="0" lang="sv-SE">
                <a:solidFill>
                  <a:srgbClr val="666666"/>
                </a:solidFill>
                <a:latin typeface="Arial"/>
              </a:rPr>
              <a:t>💭 PEDAGOGISK NOT</a:t>
            </a:r>
          </a:p>
          <a:p>
            <a:pPr algn="l">
              <a:lnSpc>
                <a:spcPct val="140000"/>
              </a:lnSpc>
              <a:spcBef>
                <a:spcPts val="0"/>
              </a:spcBef>
              <a:spcAft>
                <a:spcPts val="800"/>
              </a:spcAft>
            </a:pPr>
            <a:r>
              <a:rPr sz="1400" b="0" i="0" lang="sv-SE">
                <a:solidFill>
                  <a:srgbClr val="444444"/>
                </a:solidFill>
                <a:latin typeface="Arial"/>
              </a:rPr>
              <a:t>TID: 3 minuter.</a:t>
            </a:r>
          </a:p>
          <a:p>
            <a:pPr lvl="1" algn="l">
              <a:lnSpc>
                <a:spcPct val="140000"/>
              </a:lnSpc>
              <a:spcBef>
                <a:spcPts val="0"/>
              </a:spcBef>
              <a:spcAft>
                <a:spcPts val="800"/>
              </a:spcAft>
            </a:pPr>
            <a:r>
              <a:rPr sz="1400" b="0" i="0" lang="sv-SE">
                <a:solidFill>
                  <a:srgbClr val="444444"/>
                </a:solidFill>
                <a:latin typeface="Arial"/>
              </a:rPr>
              <a:t>Skriv agenda på tavlan INNAN lektionen börjar — synlig hela tiden (Hattie: synliga lärandemål, effektstorlek 0,50).</a:t>
            </a:r>
          </a:p>
          <a:p>
            <a:pPr lvl="1" algn="l">
              <a:lnSpc>
                <a:spcPct val="140000"/>
              </a:lnSpc>
              <a:spcBef>
                <a:spcPts val="0"/>
              </a:spcBef>
              <a:spcAft>
                <a:spcPts val="800"/>
              </a:spcAft>
            </a:pPr>
            <a:r>
              <a:rPr sz="1400" b="0" i="0" lang="sv-SE">
                <a:solidFill>
                  <a:srgbClr val="444444"/>
                </a:solidFill>
                <a:latin typeface="Arial"/>
              </a:rPr>
              <a:t>Om möjligt: koppla till GY25 K1 — beskriva och förklara pedagogiska begrepp. Detta är en introduktion till begreppet identitet och roll.</a:t>
            </a:r>
          </a:p>
          <a:p>
            <a:pPr lvl="1" algn="l">
              <a:lnSpc>
                <a:spcPct val="140000"/>
              </a:lnSpc>
              <a:spcBef>
                <a:spcPts val="0"/>
              </a:spcBef>
              <a:spcAft>
                <a:spcPts val="800"/>
              </a:spcAft>
            </a:pPr>
            <a:r>
              <a:rPr sz="1400" b="0" i="0" lang="sv-SE">
                <a:solidFill>
                  <a:srgbClr val="444444"/>
                </a:solidFill>
                <a:latin typeface="Arial"/>
              </a:rPr>
              <a:t>Tydliggörande pedagogik: Använd fråga 1 och 2 från TEACCH-modellen — Vad ska jag göra? Varför?</a:t>
            </a:r>
          </a:p>
          <a:p>
            <a:pPr algn="l">
              <a:lnSpc>
                <a:spcPct val="100000"/>
              </a:lnSpc>
              <a:spcBef>
                <a:spcPts val="0"/>
              </a:spcBef>
              <a:spcAft>
                <a:spcPts val="200"/>
              </a:spcAft>
            </a:pPr>
            <a:r>
              <a:rPr sz="600" b="0" i="0" lang="sv-SE">
                <a:latin typeface="Arial"/>
              </a:rPr>
              <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pPr algn="l">
              <a:lnSpc>
                <a:spcPct val="100000"/>
              </a:lnSpc>
              <a:spcBef>
                <a:spcPts val="1200"/>
              </a:spcBef>
              <a:spcAft>
                <a:spcPts val="400"/>
              </a:spcAft>
            </a:pPr>
            <a:r>
              <a:rPr sz="1600" b="1" i="0" lang="sv-SE">
                <a:solidFill>
                  <a:srgbClr val="1F2937"/>
                </a:solidFill>
                <a:latin typeface="Arial"/>
              </a:rPr>
              <a:t>🗣 SÄG</a:t>
            </a:r>
          </a:p>
          <a:p>
            <a:pPr algn="l">
              <a:lnSpc>
                <a:spcPct val="140000"/>
              </a:lnSpc>
              <a:spcBef>
                <a:spcPts val="0"/>
              </a:spcBef>
              <a:spcAft>
                <a:spcPts val="800"/>
              </a:spcAft>
            </a:pPr>
            <a:r>
              <a:rPr sz="1400" b="0" i="0" lang="sv-SE">
                <a:latin typeface="Arial"/>
              </a:rPr>
              <a:t>Låt oss börja med en enkel tanke. Du är inte en enda person. Du är många personer — beroende på var du är och vem du är med.</a:t>
            </a:r>
          </a:p>
          <a:p>
            <a:pPr algn="l">
              <a:lnSpc>
                <a:spcPct val="100000"/>
              </a:lnSpc>
              <a:spcBef>
                <a:spcPts val="0"/>
              </a:spcBef>
              <a:spcAft>
                <a:spcPts val="200"/>
              </a:spcAft>
            </a:pPr>
            <a:r>
              <a:rPr sz="600" b="0" i="0" lang="sv-SE">
                <a:latin typeface="Arial"/>
              </a:rPr>
              <a:t/>
            </a:r>
          </a:p>
          <a:p>
            <a:pPr algn="l">
              <a:lnSpc>
                <a:spcPct val="140000"/>
              </a:lnSpc>
              <a:spcBef>
                <a:spcPts val="0"/>
              </a:spcBef>
              <a:spcAft>
                <a:spcPts val="800"/>
              </a:spcAft>
            </a:pPr>
            <a:r>
              <a:rPr sz="1400" b="0" i="0" lang="sv-SE">
                <a:latin typeface="Arial"/>
              </a:rPr>
              <a:t>I skolan kanske du är den som sitter tyst och lyssnar. Eller den som alltid har en kommentar. Eller den som hjälper andra. Hemma kanske du är den som tar ansvar för syskonen. Eller den som behöver mycket egentid. Med dina närmaste vänner kanske du är helt annorlunda — mer avslappnad, mer spontan, kanske roligare eller mer allvarlig.</a:t>
            </a:r>
          </a:p>
          <a:p>
            <a:pPr algn="l">
              <a:lnSpc>
                <a:spcPct val="100000"/>
              </a:lnSpc>
              <a:spcBef>
                <a:spcPts val="0"/>
              </a:spcBef>
              <a:spcAft>
                <a:spcPts val="200"/>
              </a:spcAft>
            </a:pPr>
            <a:r>
              <a:rPr sz="600" b="0" i="0" lang="sv-SE">
                <a:latin typeface="Arial"/>
              </a:rPr>
              <a:t/>
            </a:r>
          </a:p>
          <a:p>
            <a:pPr algn="l">
              <a:lnSpc>
                <a:spcPct val="140000"/>
              </a:lnSpc>
              <a:spcBef>
                <a:spcPts val="0"/>
              </a:spcBef>
              <a:spcAft>
                <a:spcPts val="800"/>
              </a:spcAft>
            </a:pPr>
            <a:r>
              <a:rPr sz="1400" b="0" i="0" lang="sv-SE">
                <a:latin typeface="Arial"/>
              </a:rPr>
              <a:t>Här är det viktiga: Ingen av dessa "du" är falsk. Alla är verkliga. Du anpassar dig efter situationen — det kallas social kompetens. Men som blivande pedagog behöver du ta ett steg till. Du behöver bli medveten OM att du gör detta. För när du möter ett barn på APL ser barnet dig — men kanske inte samma "du" som du visar här i klassrummet. Och det är okej. Men det hjälper att veta vilken "du" som dyker upp.</a:t>
            </a:r>
          </a:p>
          <a:p>
            <a:pPr algn="l">
              <a:lnSpc>
                <a:spcPct val="100000"/>
              </a:lnSpc>
              <a:spcBef>
                <a:spcPts val="0"/>
              </a:spcBef>
              <a:spcAft>
                <a:spcPts val="200"/>
              </a:spcAft>
            </a:pPr>
            <a:r>
              <a:rPr sz="600" b="0" i="0" lang="sv-SE">
                <a:latin typeface="Arial"/>
              </a:rPr>
              <a:t/>
            </a:r>
          </a:p>
          <a:p>
            <a:pPr algn="l">
              <a:lnSpc>
                <a:spcPct val="140000"/>
              </a:lnSpc>
              <a:spcBef>
                <a:spcPts val="0"/>
              </a:spcBef>
              <a:spcAft>
                <a:spcPts val="800"/>
              </a:spcAft>
            </a:pPr>
            <a:r>
              <a:rPr sz="1400" b="0" i="0" lang="sv-SE">
                <a:latin typeface="Arial"/>
              </a:rPr>
              <a:t>John Steinberg, som forskat mycket på svenska klassrum, pratar om vikten av lärarens autenticitet. Elever känner av om läraren är sig själv eller spelar en roll. Och barn är särskilt känsliga för detta. Så frågan är inte "vilken roll ska jag spela på APL?" — utan "hur kan jag vara mig själv på ett professionellt sätt?"</a:t>
            </a:r>
          </a:p>
          <a:p>
            <a:pPr algn="l">
              <a:lnSpc>
                <a:spcPct val="100000"/>
              </a:lnSpc>
              <a:spcBef>
                <a:spcPts val="0"/>
              </a:spcBef>
              <a:spcAft>
                <a:spcPts val="200"/>
              </a:spcAft>
            </a:pPr>
            <a:r>
              <a:rPr sz="600" b="0" i="0" lang="sv-SE">
                <a:latin typeface="Arial"/>
              </a:rPr>
              <a:t/>
            </a:r>
          </a:p>
          <a:p>
            <a:pPr algn="l">
              <a:lnSpc>
                <a:spcPct val="100000"/>
              </a:lnSpc>
              <a:spcBef>
                <a:spcPts val="0"/>
              </a:spcBef>
              <a:spcAft>
                <a:spcPts val="200"/>
              </a:spcAft>
            </a:pPr>
            <a:r>
              <a:rPr sz="600" b="0" i="0" lang="sv-SE">
                <a:latin typeface="Arial"/>
              </a:rPr>
              <a:t/>
            </a:r>
          </a:p>
          <a:p>
            <a:pPr algn="l">
              <a:lnSpc>
                <a:spcPct val="100000"/>
              </a:lnSpc>
              <a:spcBef>
                <a:spcPts val="1200"/>
              </a:spcBef>
              <a:spcAft>
                <a:spcPts val="400"/>
              </a:spcAft>
            </a:pPr>
            <a:r>
              <a:rPr sz="1600" b="1" i="0" lang="sv-SE">
                <a:solidFill>
                  <a:srgbClr val="1F2937"/>
                </a:solidFill>
                <a:latin typeface="Arial"/>
              </a:rPr>
              <a:t>✋ ELEVERNA GÖR</a:t>
            </a:r>
          </a:p>
          <a:p>
            <a:pPr algn="l">
              <a:lnSpc>
                <a:spcPct val="140000"/>
              </a:lnSpc>
              <a:spcBef>
                <a:spcPts val="0"/>
              </a:spcBef>
              <a:spcAft>
                <a:spcPts val="800"/>
              </a:spcAft>
            </a:pPr>
            <a:r>
              <a:rPr sz="1400" b="0" i="0" lang="sv-SE">
                <a:latin typeface="Arial"/>
              </a:rPr>
              <a:t>Eleverna lyssnar och reflekterar individuellt. Läraren kan be eleverna tänka tyst i 30 sekunder: "Vem är du i skolan? Beskriv det för dig själv i tre ord." Ingen behöver dela med klassen än.</a:t>
            </a:r>
          </a:p>
          <a:p>
            <a:pPr algn="l">
              <a:lnSpc>
                <a:spcPct val="100000"/>
              </a:lnSpc>
              <a:spcBef>
                <a:spcPts val="0"/>
              </a:spcBef>
              <a:spcAft>
                <a:spcPts val="200"/>
              </a:spcAft>
            </a:pPr>
            <a:r>
              <a:rPr sz="600" b="0" i="0" lang="sv-SE">
                <a:latin typeface="Arial"/>
              </a:rPr>
              <a:t/>
            </a:r>
          </a:p>
          <a:p>
            <a:pPr algn="l">
              <a:lnSpc>
                <a:spcPct val="100000"/>
              </a:lnSpc>
              <a:spcBef>
                <a:spcPts val="0"/>
              </a:spcBef>
              <a:spcAft>
                <a:spcPts val="200"/>
              </a:spcAft>
            </a:pPr>
            <a:r>
              <a:rPr sz="600" b="0" i="0" lang="sv-SE">
                <a:latin typeface="Arial"/>
              </a:rPr>
              <a:t/>
            </a:r>
          </a:p>
          <a:p>
            <a:pPr algn="l">
              <a:lnSpc>
                <a:spcPct val="100000"/>
              </a:lnSpc>
              <a:spcBef>
                <a:spcPts val="1200"/>
              </a:spcBef>
              <a:spcAft>
                <a:spcPts val="400"/>
              </a:spcAft>
            </a:pPr>
            <a:r>
              <a:rPr sz="1600" b="1" i="0" lang="sv-SE">
                <a:solidFill>
                  <a:srgbClr val="666666"/>
                </a:solidFill>
                <a:latin typeface="Arial"/>
              </a:rPr>
              <a:t>💭 PEDAGOGISK NOT</a:t>
            </a:r>
          </a:p>
          <a:p>
            <a:pPr algn="l">
              <a:lnSpc>
                <a:spcPct val="140000"/>
              </a:lnSpc>
              <a:spcBef>
                <a:spcPts val="0"/>
              </a:spcBef>
              <a:spcAft>
                <a:spcPts val="800"/>
              </a:spcAft>
            </a:pPr>
            <a:r>
              <a:rPr sz="1400" b="0" i="0" lang="sv-SE">
                <a:solidFill>
                  <a:srgbClr val="444444"/>
                </a:solidFill>
                <a:latin typeface="Arial"/>
              </a:rPr>
              <a:t>TID: 5 minuter.</a:t>
            </a:r>
          </a:p>
          <a:p>
            <a:pPr lvl="1" algn="l">
              <a:lnSpc>
                <a:spcPct val="140000"/>
              </a:lnSpc>
              <a:spcBef>
                <a:spcPts val="0"/>
              </a:spcBef>
              <a:spcAft>
                <a:spcPts val="800"/>
              </a:spcAft>
            </a:pPr>
            <a:r>
              <a:rPr sz="1400" b="0" i="0" lang="sv-SE">
                <a:solidFill>
                  <a:srgbClr val="444444"/>
                </a:solidFill>
                <a:latin typeface="Arial"/>
              </a:rPr>
              <a:t>Detta är en känslomässigt laddad fråga för vissa. Undvik att tvinga någon att dela.</a:t>
            </a:r>
          </a:p>
          <a:p>
            <a:pPr lvl="1" algn="l">
              <a:lnSpc>
                <a:spcPct val="140000"/>
              </a:lnSpc>
              <a:spcBef>
                <a:spcPts val="0"/>
              </a:spcBef>
              <a:spcAft>
                <a:spcPts val="800"/>
              </a:spcAft>
            </a:pPr>
            <a:r>
              <a:rPr sz="1400" b="0" i="0" lang="sv-SE">
                <a:solidFill>
                  <a:srgbClr val="444444"/>
                </a:solidFill>
                <a:latin typeface="Arial"/>
              </a:rPr>
              <a:t>Steinbergs perspektiv på autenticitet i svenska klassrum är relevant — men nämn honom max en gång, som kort referens i talmanuset.</a:t>
            </a:r>
          </a:p>
          <a:p>
            <a:pPr lvl="1" algn="l">
              <a:lnSpc>
                <a:spcPct val="140000"/>
              </a:lnSpc>
              <a:spcBef>
                <a:spcPts val="0"/>
              </a:spcBef>
              <a:spcAft>
                <a:spcPts val="800"/>
              </a:spcAft>
            </a:pPr>
            <a:r>
              <a:rPr sz="1400" b="0" i="0" lang="sv-SE">
                <a:solidFill>
                  <a:srgbClr val="444444"/>
                </a:solidFill>
                <a:latin typeface="Arial"/>
              </a:rPr>
              <a:t>GY25 K2: tillämpa pedagogiska teorier — eleven börjar här med att tillämpa självreflektion som pedagogiskt verktyg.</a:t>
            </a:r>
          </a:p>
          <a:p>
            <a:pPr lvl="1" algn="l">
              <a:lnSpc>
                <a:spcPct val="140000"/>
              </a:lnSpc>
              <a:spcBef>
                <a:spcPts val="0"/>
              </a:spcBef>
              <a:spcAft>
                <a:spcPts val="800"/>
              </a:spcAft>
            </a:pPr>
            <a:r>
              <a:rPr sz="1400" b="0" i="0" lang="sv-SE">
                <a:solidFill>
                  <a:srgbClr val="444444"/>
                </a:solidFill>
                <a:latin typeface="Arial"/>
              </a:rPr>
              <a:t>Förbered övergången till nästa slide genom att säga: "Nu ska vi titta närmare på var och en av dina roller."</a:t>
            </a:r>
          </a:p>
          <a:p>
            <a:pPr algn="l">
              <a:lnSpc>
                <a:spcPct val="100000"/>
              </a:lnSpc>
              <a:spcBef>
                <a:spcPts val="0"/>
              </a:spcBef>
              <a:spcAft>
                <a:spcPts val="200"/>
              </a:spcAft>
            </a:pPr>
            <a:r>
              <a:rPr sz="600" b="0" i="0" lang="sv-SE">
                <a:latin typeface="Arial"/>
              </a:rPr>
              <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pPr algn="l">
              <a:lnSpc>
                <a:spcPct val="100000"/>
              </a:lnSpc>
              <a:spcBef>
                <a:spcPts val="1200"/>
              </a:spcBef>
              <a:spcAft>
                <a:spcPts val="400"/>
              </a:spcAft>
            </a:pPr>
            <a:r>
              <a:rPr sz="1600" b="1" i="0" lang="sv-SE">
                <a:solidFill>
                  <a:srgbClr val="1F2937"/>
                </a:solidFill>
                <a:latin typeface="Arial"/>
              </a:rPr>
              <a:t>🗣 SÄG</a:t>
            </a:r>
          </a:p>
          <a:p>
            <a:pPr algn="l">
              <a:lnSpc>
                <a:spcPct val="140000"/>
              </a:lnSpc>
              <a:spcBef>
                <a:spcPts val="0"/>
              </a:spcBef>
              <a:spcAft>
                <a:spcPts val="800"/>
              </a:spcAft>
            </a:pPr>
            <a:r>
              <a:rPr sz="1400" b="0" i="0" lang="sv-SE">
                <a:latin typeface="Arial"/>
              </a:rPr>
              <a:t>Låt oss titta på två av dina roller — skolan och hemmet. Jag vill att du tänker på skillnaderna. Inte för att döma någon av dem. Bara för att se dem.</a:t>
            </a:r>
          </a:p>
          <a:p>
            <a:pPr algn="l">
              <a:lnSpc>
                <a:spcPct val="100000"/>
              </a:lnSpc>
              <a:spcBef>
                <a:spcPts val="0"/>
              </a:spcBef>
              <a:spcAft>
                <a:spcPts val="200"/>
              </a:spcAft>
            </a:pPr>
            <a:r>
              <a:rPr sz="600" b="0" i="0" lang="sv-SE">
                <a:latin typeface="Arial"/>
              </a:rPr>
              <a:t/>
            </a:r>
          </a:p>
          <a:p>
            <a:pPr algn="l">
              <a:lnSpc>
                <a:spcPct val="140000"/>
              </a:lnSpc>
              <a:spcBef>
                <a:spcPts val="0"/>
              </a:spcBef>
              <a:spcAft>
                <a:spcPts val="800"/>
              </a:spcAft>
            </a:pPr>
            <a:r>
              <a:rPr sz="1400" b="0" i="0" lang="sv-SE">
                <a:latin typeface="Arial"/>
              </a:rPr>
              <a:t>I skolan finns det regler. Du ska komma i tid. Du ska lyssna när någon pratar. Du ska resa dig när läraren kommer in — på vissa skolor i alla fall. Du har en viss plats. Du har en viss roll i gruppen. Kanske är du "den tysta", "den roliga", "den som alltid hjälper till" eller "den som ställer jobbiga frågor". Skolan ger dig en struktur. Och inom den strukturen har du hittat din plats.</a:t>
            </a:r>
          </a:p>
          <a:p>
            <a:pPr algn="l">
              <a:lnSpc>
                <a:spcPct val="100000"/>
              </a:lnSpc>
              <a:spcBef>
                <a:spcPts val="0"/>
              </a:spcBef>
              <a:spcAft>
                <a:spcPts val="200"/>
              </a:spcAft>
            </a:pPr>
            <a:r>
              <a:rPr sz="600" b="0" i="0" lang="sv-SE">
                <a:latin typeface="Arial"/>
              </a:rPr>
              <a:t/>
            </a:r>
          </a:p>
          <a:p>
            <a:pPr algn="l">
              <a:lnSpc>
                <a:spcPct val="140000"/>
              </a:lnSpc>
              <a:spcBef>
                <a:spcPts val="0"/>
              </a:spcBef>
              <a:spcAft>
                <a:spcPts val="800"/>
              </a:spcAft>
            </a:pPr>
            <a:r>
              <a:rPr sz="1400" b="0" i="0" lang="sv-SE">
                <a:latin typeface="Arial"/>
              </a:rPr>
              <a:t>Hemma är det annorlunda. Kanske har du mer makt där. Kanske har du mindre. Kanske är du den som lagar mat. Kanske är du den som får hjälp med läxorna. Kanske är du den som tar hand om yngre syskon. Hemma är du också någon — men det är inte samma någon som i skolan.</a:t>
            </a:r>
          </a:p>
          <a:p>
            <a:pPr algn="l">
              <a:lnSpc>
                <a:spcPct val="100000"/>
              </a:lnSpc>
              <a:spcBef>
                <a:spcPts val="0"/>
              </a:spcBef>
              <a:spcAft>
                <a:spcPts val="200"/>
              </a:spcAft>
            </a:pPr>
            <a:r>
              <a:rPr sz="600" b="0" i="0" lang="sv-SE">
                <a:latin typeface="Arial"/>
              </a:rPr>
              <a:t/>
            </a:r>
          </a:p>
          <a:p>
            <a:pPr algn="l">
              <a:lnSpc>
                <a:spcPct val="140000"/>
              </a:lnSpc>
              <a:spcBef>
                <a:spcPts val="0"/>
              </a:spcBef>
              <a:spcAft>
                <a:spcPts val="800"/>
              </a:spcAft>
            </a:pPr>
            <a:r>
              <a:rPr sz="1400" b="0" i="0" lang="sv-SE">
                <a:latin typeface="Arial"/>
              </a:rPr>
              <a:t>Här är det intressanta: Vad tar du med dig? När du går från skolan till hemmet — vilken del av skolans "du" följer med? Och när du kommer tillbaka till skolan — finns det något från hemmet som påverkar hur du är här?</a:t>
            </a:r>
          </a:p>
          <a:p>
            <a:pPr algn="l">
              <a:lnSpc>
                <a:spcPct val="100000"/>
              </a:lnSpc>
              <a:spcBef>
                <a:spcPts val="0"/>
              </a:spcBef>
              <a:spcAft>
                <a:spcPts val="200"/>
              </a:spcAft>
            </a:pPr>
            <a:r>
              <a:rPr sz="600" b="0" i="0" lang="sv-SE">
                <a:latin typeface="Arial"/>
              </a:rPr>
              <a:t/>
            </a:r>
          </a:p>
          <a:p>
            <a:pPr algn="l">
              <a:lnSpc>
                <a:spcPct val="140000"/>
              </a:lnSpc>
              <a:spcBef>
                <a:spcPts val="0"/>
              </a:spcBef>
              <a:spcAft>
                <a:spcPts val="800"/>
              </a:spcAft>
            </a:pPr>
            <a:r>
              <a:rPr sz="1400" b="0" i="0" lang="sv-SE">
                <a:latin typeface="Arial"/>
              </a:rPr>
              <a:t>Som blivande pedagog möter du barn som också bär med sig sin hemmiljö in i skolan. Ett barn som varit vakat hela natten av skrikande syskon är inte samma barn som ett barn som vaknade utvilad. Ett barn som känner sig trygg hemma möter skolan på ett annat sätt än ett barn som inte gör det. Du behöver inte veta allt om barnens hem — men du behöver veta att hemmet finns där, hela tiden, under ytan.</a:t>
            </a:r>
          </a:p>
          <a:p>
            <a:pPr algn="l">
              <a:lnSpc>
                <a:spcPct val="100000"/>
              </a:lnSpc>
              <a:spcBef>
                <a:spcPts val="0"/>
              </a:spcBef>
              <a:spcAft>
                <a:spcPts val="200"/>
              </a:spcAft>
            </a:pPr>
            <a:r>
              <a:rPr sz="600" b="0" i="0" lang="sv-SE">
                <a:latin typeface="Arial"/>
              </a:rPr>
              <a:t/>
            </a:r>
          </a:p>
          <a:p>
            <a:pPr algn="l">
              <a:lnSpc>
                <a:spcPct val="100000"/>
              </a:lnSpc>
              <a:spcBef>
                <a:spcPts val="0"/>
              </a:spcBef>
              <a:spcAft>
                <a:spcPts val="200"/>
              </a:spcAft>
            </a:pPr>
            <a:r>
              <a:rPr sz="600" b="0" i="0" lang="sv-SE">
                <a:latin typeface="Arial"/>
              </a:rPr>
              <a:t/>
            </a:r>
          </a:p>
          <a:p>
            <a:pPr algn="l">
              <a:lnSpc>
                <a:spcPct val="100000"/>
              </a:lnSpc>
              <a:spcBef>
                <a:spcPts val="1200"/>
              </a:spcBef>
              <a:spcAft>
                <a:spcPts val="400"/>
              </a:spcAft>
            </a:pPr>
            <a:r>
              <a:rPr sz="1600" b="1" i="0" lang="sv-SE">
                <a:solidFill>
                  <a:srgbClr val="1F2937"/>
                </a:solidFill>
                <a:latin typeface="Arial"/>
              </a:rPr>
              <a:t>✋ ELEVERNA GÖR</a:t>
            </a:r>
          </a:p>
          <a:p>
            <a:pPr algn="l">
              <a:lnSpc>
                <a:spcPct val="140000"/>
              </a:lnSpc>
              <a:spcBef>
                <a:spcPts val="0"/>
              </a:spcBef>
              <a:spcAft>
                <a:spcPts val="800"/>
              </a:spcAft>
            </a:pPr>
            <a:r>
              <a:rPr sz="1400" b="0" i="0" lang="sv-SE">
                <a:latin typeface="Arial"/>
              </a:rPr>
              <a:t>Eleverna får en kort skrivuppgift: "Skriv tre ord som beskriver dig i skolan. Skriv tre ord som beskriver dig hemma. Markera om något ord finns med på båda listorna." De skriver individuellt i 2 minuter. Ingen behöver dela.</a:t>
            </a:r>
          </a:p>
          <a:p>
            <a:pPr algn="l">
              <a:lnSpc>
                <a:spcPct val="100000"/>
              </a:lnSpc>
              <a:spcBef>
                <a:spcPts val="0"/>
              </a:spcBef>
              <a:spcAft>
                <a:spcPts val="200"/>
              </a:spcAft>
            </a:pPr>
            <a:r>
              <a:rPr sz="600" b="0" i="0" lang="sv-SE">
                <a:latin typeface="Arial"/>
              </a:rPr>
              <a:t/>
            </a:r>
          </a:p>
          <a:p>
            <a:pPr algn="l">
              <a:lnSpc>
                <a:spcPct val="100000"/>
              </a:lnSpc>
              <a:spcBef>
                <a:spcPts val="0"/>
              </a:spcBef>
              <a:spcAft>
                <a:spcPts val="200"/>
              </a:spcAft>
            </a:pPr>
            <a:r>
              <a:rPr sz="600" b="0" i="0" lang="sv-SE">
                <a:latin typeface="Arial"/>
              </a:rPr>
              <a:t/>
            </a:r>
          </a:p>
          <a:p>
            <a:pPr algn="l">
              <a:lnSpc>
                <a:spcPct val="100000"/>
              </a:lnSpc>
              <a:spcBef>
                <a:spcPts val="1200"/>
              </a:spcBef>
              <a:spcAft>
                <a:spcPts val="400"/>
              </a:spcAft>
            </a:pPr>
            <a:r>
              <a:rPr sz="1600" b="1" i="0" lang="sv-SE">
                <a:solidFill>
                  <a:srgbClr val="666666"/>
                </a:solidFill>
                <a:latin typeface="Arial"/>
              </a:rPr>
              <a:t>💭 PEDAGOGISK NOT</a:t>
            </a:r>
          </a:p>
          <a:p>
            <a:pPr algn="l">
              <a:lnSpc>
                <a:spcPct val="140000"/>
              </a:lnSpc>
              <a:spcBef>
                <a:spcPts val="0"/>
              </a:spcBef>
              <a:spcAft>
                <a:spcPts val="800"/>
              </a:spcAft>
            </a:pPr>
            <a:r>
              <a:rPr sz="1400" b="0" i="0" lang="sv-SE">
                <a:solidFill>
                  <a:srgbClr val="444444"/>
                </a:solidFill>
                <a:latin typeface="Arial"/>
              </a:rPr>
              <a:t>TID: 7 minuter.</a:t>
            </a:r>
          </a:p>
          <a:p>
            <a:pPr lvl="1" algn="l">
              <a:lnSpc>
                <a:spcPct val="140000"/>
              </a:lnSpc>
              <a:spcBef>
                <a:spcPts val="0"/>
              </a:spcBef>
              <a:spcAft>
                <a:spcPts val="800"/>
              </a:spcAft>
            </a:pPr>
            <a:r>
              <a:rPr sz="1400" b="0" i="0" lang="sv-SE">
                <a:solidFill>
                  <a:srgbClr val="444444"/>
                </a:solidFill>
                <a:latin typeface="Arial"/>
              </a:rPr>
              <a:t>Skrivuppgiften är kort och lågtrösklig — alla kan skriva tre ord.</a:t>
            </a:r>
          </a:p>
          <a:p>
            <a:pPr lvl="1" algn="l">
              <a:lnSpc>
                <a:spcPct val="140000"/>
              </a:lnSpc>
              <a:spcBef>
                <a:spcPts val="0"/>
              </a:spcBef>
              <a:spcAft>
                <a:spcPts val="800"/>
              </a:spcAft>
            </a:pPr>
            <a:r>
              <a:rPr sz="1400" b="0" i="0" lang="sv-SE">
                <a:solidFill>
                  <a:srgbClr val="444444"/>
                </a:solidFill>
                <a:latin typeface="Arial"/>
              </a:rPr>
              <a:t>Var observant på elever som ser ledsna ut eller drar sig undan. Temat hem kan vara svårt. Ha alltid ett neutralt alternativ: "Om du vill kan du skriva om en plats där du känner dig trygg istället för hem."</a:t>
            </a:r>
          </a:p>
          <a:p>
            <a:pPr lvl="1" algn="l">
              <a:lnSpc>
                <a:spcPct val="140000"/>
              </a:lnSpc>
              <a:spcBef>
                <a:spcPts val="0"/>
              </a:spcBef>
              <a:spcAft>
                <a:spcPts val="800"/>
              </a:spcAft>
            </a:pPr>
            <a:r>
              <a:rPr sz="1400" b="0" i="0" lang="sv-SE">
                <a:solidFill>
                  <a:srgbClr val="444444"/>
                </a:solidFill>
                <a:latin typeface="Arial"/>
              </a:rPr>
              <a:t>GY25 K3: resonera och tillämpa — här börjar eleven resonera kring hur miljö påverkar identitet.</a:t>
            </a:r>
          </a:p>
          <a:p>
            <a:pPr lvl="1" algn="l">
              <a:lnSpc>
                <a:spcPct val="140000"/>
              </a:lnSpc>
              <a:spcBef>
                <a:spcPts val="0"/>
              </a:spcBef>
              <a:spcAft>
                <a:spcPts val="800"/>
              </a:spcAft>
            </a:pPr>
            <a:r>
              <a:rPr sz="1400" b="0" i="0" lang="sv-SE">
                <a:solidFill>
                  <a:srgbClr val="444444"/>
                </a:solidFill>
                <a:latin typeface="Arial"/>
              </a:rPr>
              <a:t>Hattie: synliga tecken på lärande — skrivuppgiften ger läraren en möjlighet att se var eleverna är.</a:t>
            </a:r>
          </a:p>
          <a:p>
            <a:pPr lvl="1" algn="l">
              <a:lnSpc>
                <a:spcPct val="140000"/>
              </a:lnSpc>
              <a:spcBef>
                <a:spcPts val="0"/>
              </a:spcBef>
              <a:spcAft>
                <a:spcPts val="800"/>
              </a:spcAft>
            </a:pPr>
            <a:r>
              <a:rPr sz="1400" b="0" i="0" lang="sv-SE">
                <a:solidFill>
                  <a:srgbClr val="444444"/>
                </a:solidFill>
                <a:latin typeface="Arial"/>
              </a:rPr>
              <a:t>Tidskänslig övergång: 2 min skrivtid är max — stoppa mjukt om det behövs.</a:t>
            </a:r>
          </a:p>
          <a:p>
            <a:pPr algn="l">
              <a:lnSpc>
                <a:spcPct val="100000"/>
              </a:lnSpc>
              <a:spcBef>
                <a:spcPts val="0"/>
              </a:spcBef>
              <a:spcAft>
                <a:spcPts val="200"/>
              </a:spcAft>
            </a:pPr>
            <a:r>
              <a:rPr sz="600" b="0" i="0" lang="sv-SE">
                <a:latin typeface="Arial"/>
              </a:rPr>
              <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pPr algn="l">
              <a:lnSpc>
                <a:spcPct val="100000"/>
              </a:lnSpc>
              <a:spcBef>
                <a:spcPts val="1200"/>
              </a:spcBef>
              <a:spcAft>
                <a:spcPts val="400"/>
              </a:spcAft>
            </a:pPr>
            <a:r>
              <a:rPr sz="1600" b="1" i="0" lang="sv-SE">
                <a:solidFill>
                  <a:srgbClr val="1F2937"/>
                </a:solidFill>
                <a:latin typeface="Arial"/>
              </a:rPr>
              <a:t>🗣 SÄG</a:t>
            </a:r>
          </a:p>
          <a:p>
            <a:pPr algn="l">
              <a:lnSpc>
                <a:spcPct val="140000"/>
              </a:lnSpc>
              <a:spcBef>
                <a:spcPts val="0"/>
              </a:spcBef>
              <a:spcAft>
                <a:spcPts val="800"/>
              </a:spcAft>
            </a:pPr>
            <a:r>
              <a:rPr sz="1400" b="0" i="0" lang="sv-SE">
                <a:latin typeface="Arial"/>
              </a:rPr>
              <a:t>Nu tar vi nästa steg. Med dina närmaste vänner — vem är du då? Tänk på någon du verkligen litar på. Någon du kan vara helt dig själv med. Kanske skrattar du mer. Kanske är du mer ärlig. Kanske vågar du säga saker du aldrig skulle säga i skolan. Vännerna ser en sida av dig som inte alla får se.</a:t>
            </a:r>
          </a:p>
          <a:p>
            <a:pPr algn="l">
              <a:lnSpc>
                <a:spcPct val="100000"/>
              </a:lnSpc>
              <a:spcBef>
                <a:spcPts val="0"/>
              </a:spcBef>
              <a:spcAft>
                <a:spcPts val="200"/>
              </a:spcAft>
            </a:pPr>
            <a:r>
              <a:rPr sz="600" b="0" i="0" lang="sv-SE">
                <a:latin typeface="Arial"/>
              </a:rPr>
              <a:t/>
            </a:r>
          </a:p>
          <a:p>
            <a:pPr algn="l">
              <a:lnSpc>
                <a:spcPct val="140000"/>
              </a:lnSpc>
              <a:spcBef>
                <a:spcPts val="0"/>
              </a:spcBef>
              <a:spcAft>
                <a:spcPts val="800"/>
              </a:spcAft>
            </a:pPr>
            <a:r>
              <a:rPr sz="1400" b="0" i="0" lang="sv-SE">
                <a:latin typeface="Arial"/>
              </a:rPr>
              <a:t>Och på fritiden? Vad gör du när ingen bestämmer över dig? Kanske tränar du. Kanske spelar du. Kanske läser du. Kanske bara ligger du och lyssnar på musik. Det du väljer att göra på din fritid säger något om vad du behöver. Några behöver rörelse. Några behöver tystnad. Några behöver skapa något. Några behöver vara med andra. Inget är fel — men allt är information.</a:t>
            </a:r>
          </a:p>
          <a:p>
            <a:pPr algn="l">
              <a:lnSpc>
                <a:spcPct val="100000"/>
              </a:lnSpc>
              <a:spcBef>
                <a:spcPts val="0"/>
              </a:spcBef>
              <a:spcAft>
                <a:spcPts val="200"/>
              </a:spcAft>
            </a:pPr>
            <a:r>
              <a:rPr sz="600" b="0" i="0" lang="sv-SE">
                <a:latin typeface="Arial"/>
              </a:rPr>
              <a:t/>
            </a:r>
          </a:p>
          <a:p>
            <a:pPr algn="l">
              <a:lnSpc>
                <a:spcPct val="140000"/>
              </a:lnSpc>
              <a:spcBef>
                <a:spcPts val="0"/>
              </a:spcBef>
              <a:spcAft>
                <a:spcPts val="800"/>
              </a:spcAft>
            </a:pPr>
            <a:r>
              <a:rPr sz="1400" b="0" i="0" lang="sv-SE">
                <a:latin typeface="Arial"/>
              </a:rPr>
              <a:t>Här är kopplingen till ditt framtida yrke. När du arbetar med barn kommer du att se dem i olika roller. Du kommer att se dem i förskolan när de leker. Du kommer att se dem i skolan när de arbetar. Du kommer att se dem på fritids när de är trötta efter en lång skoldag. Och du kommer att märka att de också förändras beroende på var de är.</a:t>
            </a:r>
          </a:p>
          <a:p>
            <a:pPr algn="l">
              <a:lnSpc>
                <a:spcPct val="100000"/>
              </a:lnSpc>
              <a:spcBef>
                <a:spcPts val="0"/>
              </a:spcBef>
              <a:spcAft>
                <a:spcPts val="200"/>
              </a:spcAft>
            </a:pPr>
            <a:r>
              <a:rPr sz="600" b="0" i="0" lang="sv-SE">
                <a:latin typeface="Arial"/>
              </a:rPr>
              <a:t/>
            </a:r>
          </a:p>
          <a:p>
            <a:pPr algn="l">
              <a:lnSpc>
                <a:spcPct val="140000"/>
              </a:lnSpc>
              <a:spcBef>
                <a:spcPts val="0"/>
              </a:spcBef>
              <a:spcAft>
                <a:spcPts val="800"/>
              </a:spcAft>
            </a:pPr>
            <a:r>
              <a:rPr sz="1400" b="0" i="0" lang="sv-SE">
                <a:latin typeface="Arial"/>
              </a:rPr>
              <a:t>Om du kan känna igen dig själv i det — att du också är olika i olika sammanhang — då blir det lättare att förstå barnen. Du slutar döma dem för att de "beter sig annorlunda" på fritids än i klassrummet. Istället tänker du: "Ah, hen är annorlunda här. Det är normalt. Jag är också annorlunda hemma än i skolan."</a:t>
            </a:r>
          </a:p>
          <a:p>
            <a:pPr algn="l">
              <a:lnSpc>
                <a:spcPct val="100000"/>
              </a:lnSpc>
              <a:spcBef>
                <a:spcPts val="0"/>
              </a:spcBef>
              <a:spcAft>
                <a:spcPts val="200"/>
              </a:spcAft>
            </a:pPr>
            <a:r>
              <a:rPr sz="600" b="0" i="0" lang="sv-SE">
                <a:latin typeface="Arial"/>
              </a:rPr>
              <a:t/>
            </a:r>
          </a:p>
          <a:p>
            <a:pPr algn="l">
              <a:lnSpc>
                <a:spcPct val="140000"/>
              </a:lnSpc>
              <a:spcBef>
                <a:spcPts val="0"/>
              </a:spcBef>
              <a:spcAft>
                <a:spcPts val="800"/>
              </a:spcAft>
            </a:pPr>
            <a:r>
              <a:rPr sz="1400" b="0" i="0" lang="sv-SE">
                <a:latin typeface="Arial"/>
              </a:rPr>
              <a:t>Detta är en viktig insikt för en blivande pedagog. Empati börjar med självkännedom.</a:t>
            </a:r>
          </a:p>
          <a:p>
            <a:pPr algn="l">
              <a:lnSpc>
                <a:spcPct val="100000"/>
              </a:lnSpc>
              <a:spcBef>
                <a:spcPts val="0"/>
              </a:spcBef>
              <a:spcAft>
                <a:spcPts val="200"/>
              </a:spcAft>
            </a:pPr>
            <a:r>
              <a:rPr sz="600" b="0" i="0" lang="sv-SE">
                <a:latin typeface="Arial"/>
              </a:rPr>
              <a:t/>
            </a:r>
          </a:p>
          <a:p>
            <a:pPr algn="l">
              <a:lnSpc>
                <a:spcPct val="100000"/>
              </a:lnSpc>
              <a:spcBef>
                <a:spcPts val="0"/>
              </a:spcBef>
              <a:spcAft>
                <a:spcPts val="200"/>
              </a:spcAft>
            </a:pPr>
            <a:r>
              <a:rPr sz="600" b="0" i="0" lang="sv-SE">
                <a:latin typeface="Arial"/>
              </a:rPr>
              <a:t/>
            </a:r>
          </a:p>
          <a:p>
            <a:pPr algn="l">
              <a:lnSpc>
                <a:spcPct val="100000"/>
              </a:lnSpc>
              <a:spcBef>
                <a:spcPts val="1200"/>
              </a:spcBef>
              <a:spcAft>
                <a:spcPts val="400"/>
              </a:spcAft>
            </a:pPr>
            <a:r>
              <a:rPr sz="1600" b="1" i="0" lang="sv-SE">
                <a:solidFill>
                  <a:srgbClr val="1F2937"/>
                </a:solidFill>
                <a:latin typeface="Arial"/>
              </a:rPr>
              <a:t>✋ ELEVERNA GÖR</a:t>
            </a:r>
          </a:p>
          <a:p>
            <a:pPr algn="l">
              <a:lnSpc>
                <a:spcPct val="140000"/>
              </a:lnSpc>
              <a:spcBef>
                <a:spcPts val="0"/>
              </a:spcBef>
              <a:spcAft>
                <a:spcPts val="800"/>
              </a:spcAft>
            </a:pPr>
            <a:r>
              <a:rPr sz="1400" b="0" i="0" lang="sv-SE">
                <a:latin typeface="Arial"/>
              </a:rPr>
              <a:t>Läraren ställer frågan till klassen: "Vad gör du helst på fritiden — och tror du att det säger något om vem du är?" Några frivilliga får svara kort. Max 3–4 elever. Övriga lyssnar.</a:t>
            </a:r>
          </a:p>
          <a:p>
            <a:pPr algn="l">
              <a:lnSpc>
                <a:spcPct val="100000"/>
              </a:lnSpc>
              <a:spcBef>
                <a:spcPts val="0"/>
              </a:spcBef>
              <a:spcAft>
                <a:spcPts val="200"/>
              </a:spcAft>
            </a:pPr>
            <a:r>
              <a:rPr sz="600" b="0" i="0" lang="sv-SE">
                <a:latin typeface="Arial"/>
              </a:rPr>
              <a:t/>
            </a:r>
          </a:p>
          <a:p>
            <a:pPr algn="l">
              <a:lnSpc>
                <a:spcPct val="100000"/>
              </a:lnSpc>
              <a:spcBef>
                <a:spcPts val="0"/>
              </a:spcBef>
              <a:spcAft>
                <a:spcPts val="200"/>
              </a:spcAft>
            </a:pPr>
            <a:r>
              <a:rPr sz="600" b="0" i="0" lang="sv-SE">
                <a:latin typeface="Arial"/>
              </a:rPr>
              <a:t/>
            </a:r>
          </a:p>
          <a:p>
            <a:pPr algn="l">
              <a:lnSpc>
                <a:spcPct val="100000"/>
              </a:lnSpc>
              <a:spcBef>
                <a:spcPts val="1200"/>
              </a:spcBef>
              <a:spcAft>
                <a:spcPts val="400"/>
              </a:spcAft>
            </a:pPr>
            <a:r>
              <a:rPr sz="1600" b="1" i="0" lang="sv-SE">
                <a:solidFill>
                  <a:srgbClr val="666666"/>
                </a:solidFill>
                <a:latin typeface="Arial"/>
              </a:rPr>
              <a:t>💭 PEDAGOGISK NOT</a:t>
            </a:r>
          </a:p>
          <a:p>
            <a:pPr algn="l">
              <a:lnSpc>
                <a:spcPct val="140000"/>
              </a:lnSpc>
              <a:spcBef>
                <a:spcPts val="0"/>
              </a:spcBef>
              <a:spcAft>
                <a:spcPts val="800"/>
              </a:spcAft>
            </a:pPr>
            <a:r>
              <a:rPr sz="1400" b="0" i="0" lang="sv-SE">
                <a:solidFill>
                  <a:srgbClr val="444444"/>
                </a:solidFill>
                <a:latin typeface="Arial"/>
              </a:rPr>
              <a:t>TID: 7 minuter.</a:t>
            </a:r>
          </a:p>
          <a:p>
            <a:pPr lvl="1" algn="l">
              <a:lnSpc>
                <a:spcPct val="140000"/>
              </a:lnSpc>
              <a:spcBef>
                <a:spcPts val="0"/>
              </a:spcBef>
              <a:spcAft>
                <a:spcPts val="800"/>
              </a:spcAft>
            </a:pPr>
            <a:r>
              <a:rPr sz="1400" b="0" i="0" lang="sv-SE">
                <a:solidFill>
                  <a:srgbClr val="444444"/>
                </a:solidFill>
                <a:latin typeface="Arial"/>
              </a:rPr>
              <a:t>Frågan om fritid är mindre känsloladdad än frågan om hem — men var ändå observant.</a:t>
            </a:r>
          </a:p>
          <a:p>
            <a:pPr lvl="1" algn="l">
              <a:lnSpc>
                <a:spcPct val="140000"/>
              </a:lnSpc>
              <a:spcBef>
                <a:spcPts val="0"/>
              </a:spcBef>
              <a:spcAft>
                <a:spcPts val="800"/>
              </a:spcAft>
            </a:pPr>
            <a:r>
              <a:rPr sz="1400" b="0" i="0" lang="sv-SE">
                <a:solidFill>
                  <a:srgbClr val="444444"/>
                </a:solidFill>
                <a:latin typeface="Arial"/>
              </a:rPr>
              <a:t>Om klassen är tyst: använd Think-Pair-Share. Först tänka enskilt 30 sek, sedan para ihop och dela med varandra, sedan några par delar med klassen.</a:t>
            </a:r>
          </a:p>
          <a:p>
            <a:pPr lvl="1" algn="l">
              <a:lnSpc>
                <a:spcPct val="140000"/>
              </a:lnSpc>
              <a:spcBef>
                <a:spcPts val="0"/>
              </a:spcBef>
              <a:spcAft>
                <a:spcPts val="800"/>
              </a:spcAft>
            </a:pPr>
            <a:r>
              <a:rPr sz="1400" b="0" i="0" lang="sv-SE">
                <a:solidFill>
                  <a:srgbClr val="444444"/>
                </a:solidFill>
                <a:latin typeface="Arial"/>
              </a:rPr>
              <a:t>GY25 K2/K3-gräns: här börjar eleven jämföra och resonera kring identitet i olika kontexter.</a:t>
            </a:r>
          </a:p>
          <a:p>
            <a:pPr lvl="1" algn="l">
              <a:lnSpc>
                <a:spcPct val="140000"/>
              </a:lnSpc>
              <a:spcBef>
                <a:spcPts val="0"/>
              </a:spcBef>
              <a:spcAft>
                <a:spcPts val="800"/>
              </a:spcAft>
            </a:pPr>
            <a:r>
              <a:rPr sz="1400" b="0" i="0" lang="sv-SE">
                <a:solidFill>
                  <a:srgbClr val="444444"/>
                </a:solidFill>
                <a:latin typeface="Arial"/>
              </a:rPr>
              <a:t>Hattie: instruktionens tydlighet (effektstorlek 0,59) — var tydlig med att inget svar är fel.</a:t>
            </a:r>
          </a:p>
          <a:p>
            <a:pPr lvl="1" algn="l">
              <a:lnSpc>
                <a:spcPct val="140000"/>
              </a:lnSpc>
              <a:spcBef>
                <a:spcPts val="0"/>
              </a:spcBef>
              <a:spcAft>
                <a:spcPts val="800"/>
              </a:spcAft>
            </a:pPr>
            <a:r>
              <a:rPr sz="1400" b="0" i="0" lang="sv-SE">
                <a:solidFill>
                  <a:srgbClr val="444444"/>
                </a:solidFill>
                <a:latin typeface="Arial"/>
              </a:rPr>
              <a:t>Observera om någon elev har svårt att svara — erbjud alternativet att skriva istället.</a:t>
            </a:r>
          </a:p>
          <a:p>
            <a:pPr algn="l">
              <a:lnSpc>
                <a:spcPct val="100000"/>
              </a:lnSpc>
              <a:spcBef>
                <a:spcPts val="0"/>
              </a:spcBef>
              <a:spcAft>
                <a:spcPts val="200"/>
              </a:spcAft>
            </a:pPr>
            <a:r>
              <a:rPr sz="600" b="0" i="0" lang="sv-SE">
                <a:latin typeface="Arial"/>
              </a:rPr>
              <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pPr algn="l">
              <a:lnSpc>
                <a:spcPct val="100000"/>
              </a:lnSpc>
              <a:spcBef>
                <a:spcPts val="1200"/>
              </a:spcBef>
              <a:spcAft>
                <a:spcPts val="400"/>
              </a:spcAft>
            </a:pPr>
            <a:r>
              <a:rPr sz="1600" b="1" i="0" lang="sv-SE">
                <a:solidFill>
                  <a:srgbClr val="1F2937"/>
                </a:solidFill>
                <a:latin typeface="Arial"/>
              </a:rPr>
              <a:t>🗣 SÄG</a:t>
            </a:r>
          </a:p>
          <a:p>
            <a:pPr algn="l">
              <a:lnSpc>
                <a:spcPct val="140000"/>
              </a:lnSpc>
              <a:spcBef>
                <a:spcPts val="0"/>
              </a:spcBef>
              <a:spcAft>
                <a:spcPts val="800"/>
              </a:spcAft>
            </a:pPr>
            <a:r>
              <a:rPr sz="1400" b="0" i="0" lang="sv-SE">
                <a:latin typeface="Arial"/>
              </a:rPr>
              <a:t>Nu kommer vi till den sista rollen — och kanske den mest komplicerade. Sociala medier. Bakom skärmen. Vem är du där?</a:t>
            </a:r>
          </a:p>
          <a:p>
            <a:pPr algn="l">
              <a:lnSpc>
                <a:spcPct val="100000"/>
              </a:lnSpc>
              <a:spcBef>
                <a:spcPts val="0"/>
              </a:spcBef>
              <a:spcAft>
                <a:spcPts val="200"/>
              </a:spcAft>
            </a:pPr>
            <a:r>
              <a:rPr sz="600" b="0" i="0" lang="sv-SE">
                <a:latin typeface="Arial"/>
              </a:rPr>
              <a:t/>
            </a:r>
          </a:p>
          <a:p>
            <a:pPr algn="l">
              <a:lnSpc>
                <a:spcPct val="140000"/>
              </a:lnSpc>
              <a:spcBef>
                <a:spcPts val="0"/>
              </a:spcBef>
              <a:spcAft>
                <a:spcPts val="800"/>
              </a:spcAft>
            </a:pPr>
            <a:r>
              <a:rPr sz="1400" b="0" i="0" lang="sv-SE">
                <a:latin typeface="Arial"/>
              </a:rPr>
              <a:t>På sociala medier väljer du vad du visar. Du väljer vilka bilder du lägger upp. Du väljer vilka åsikter du delar. Du väljer vilken musik du lyssnar på offentligt. Du väljer vilka delar av ditt liv som ska synas. Och det du väljer att visa — det blir ett slags digitalt jag. Men det är aldrig hela du. Det är bara de delar du valt.</a:t>
            </a:r>
          </a:p>
          <a:p>
            <a:pPr algn="l">
              <a:lnSpc>
                <a:spcPct val="100000"/>
              </a:lnSpc>
              <a:spcBef>
                <a:spcPts val="0"/>
              </a:spcBef>
              <a:spcAft>
                <a:spcPts val="200"/>
              </a:spcAft>
            </a:pPr>
            <a:r>
              <a:rPr sz="600" b="0" i="0" lang="sv-SE">
                <a:latin typeface="Arial"/>
              </a:rPr>
              <a:t/>
            </a:r>
          </a:p>
          <a:p>
            <a:pPr algn="l">
              <a:lnSpc>
                <a:spcPct val="140000"/>
              </a:lnSpc>
              <a:spcBef>
                <a:spcPts val="0"/>
              </a:spcBef>
              <a:spcAft>
                <a:spcPts val="800"/>
              </a:spcAft>
            </a:pPr>
            <a:r>
              <a:rPr sz="1400" b="0" i="0" lang="sv-SE">
                <a:latin typeface="Arial"/>
              </a:rPr>
              <a:t>Här är frågan: Hur nära står det digitala jaget det verkliga jaget? För vissa är det nära. De delar mycket av sig själva. För andra är det långt ifrån. De visar en fasad. Båda är strategier — och båda har för- och nackdelar.</a:t>
            </a:r>
          </a:p>
          <a:p>
            <a:pPr algn="l">
              <a:lnSpc>
                <a:spcPct val="100000"/>
              </a:lnSpc>
              <a:spcBef>
                <a:spcPts val="0"/>
              </a:spcBef>
              <a:spcAft>
                <a:spcPts val="200"/>
              </a:spcAft>
            </a:pPr>
            <a:r>
              <a:rPr sz="600" b="0" i="0" lang="sv-SE">
                <a:latin typeface="Arial"/>
              </a:rPr>
              <a:t/>
            </a:r>
          </a:p>
          <a:p>
            <a:pPr algn="l">
              <a:lnSpc>
                <a:spcPct val="140000"/>
              </a:lnSpc>
              <a:spcBef>
                <a:spcPts val="0"/>
              </a:spcBef>
              <a:spcAft>
                <a:spcPts val="800"/>
              </a:spcAft>
            </a:pPr>
            <a:r>
              <a:rPr sz="1400" b="0" i="0" lang="sv-SE">
                <a:latin typeface="Arial"/>
              </a:rPr>
              <a:t>Men nu tänker vi på ditt yrke. Som blivande pedagog kommer du att arbeta med barn och unga. Och de kommer att googla dig. Kanske inte medvetet — men om de ser ditt namn någonstans kan de klicka. Så frågan är: Vad vill du att de ska hitta? Inte för att du ska vara perfekt. Ingen är perfekt. Men för att du ska vara medveten. Du behöver inte döma dig själv — men du behöver känna till ditt digitala fotavtryck.</a:t>
            </a:r>
          </a:p>
          <a:p>
            <a:pPr algn="l">
              <a:lnSpc>
                <a:spcPct val="100000"/>
              </a:lnSpc>
              <a:spcBef>
                <a:spcPts val="0"/>
              </a:spcBef>
              <a:spcAft>
                <a:spcPts val="200"/>
              </a:spcAft>
            </a:pPr>
            <a:r>
              <a:rPr sz="600" b="0" i="0" lang="sv-SE">
                <a:latin typeface="Arial"/>
              </a:rPr>
              <a:t/>
            </a:r>
          </a:p>
          <a:p>
            <a:pPr algn="l">
              <a:lnSpc>
                <a:spcPct val="140000"/>
              </a:lnSpc>
              <a:spcBef>
                <a:spcPts val="0"/>
              </a:spcBef>
              <a:spcAft>
                <a:spcPts val="800"/>
              </a:spcAft>
            </a:pPr>
            <a:r>
              <a:rPr sz="1400" b="0" i="0" lang="sv-SE">
                <a:latin typeface="Arial"/>
              </a:rPr>
              <a:t>Och ett till. Barnen du möter kommer också att ha digitala liv. Kanske är de på plattformar du inte ens känner till. Kanske har de sett saker du inte vill tänka på. Att vara pedagog idag handlar inte bara om vad som händer i rummet — det handlar också om vad som händer på skärmen.</a:t>
            </a:r>
          </a:p>
          <a:p>
            <a:pPr algn="l">
              <a:lnSpc>
                <a:spcPct val="100000"/>
              </a:lnSpc>
              <a:spcBef>
                <a:spcPts val="0"/>
              </a:spcBef>
              <a:spcAft>
                <a:spcPts val="200"/>
              </a:spcAft>
            </a:pPr>
            <a:r>
              <a:rPr sz="600" b="0" i="0" lang="sv-SE">
                <a:latin typeface="Arial"/>
              </a:rPr>
              <a:t/>
            </a:r>
          </a:p>
          <a:p>
            <a:pPr algn="l">
              <a:lnSpc>
                <a:spcPct val="100000"/>
              </a:lnSpc>
              <a:spcBef>
                <a:spcPts val="0"/>
              </a:spcBef>
              <a:spcAft>
                <a:spcPts val="200"/>
              </a:spcAft>
            </a:pPr>
            <a:r>
              <a:rPr sz="600" b="0" i="0" lang="sv-SE">
                <a:latin typeface="Arial"/>
              </a:rPr>
              <a:t/>
            </a:r>
          </a:p>
          <a:p>
            <a:pPr algn="l">
              <a:lnSpc>
                <a:spcPct val="100000"/>
              </a:lnSpc>
              <a:spcBef>
                <a:spcPts val="1200"/>
              </a:spcBef>
              <a:spcAft>
                <a:spcPts val="400"/>
              </a:spcAft>
            </a:pPr>
            <a:r>
              <a:rPr sz="1600" b="1" i="0" lang="sv-SE">
                <a:solidFill>
                  <a:srgbClr val="1F2937"/>
                </a:solidFill>
                <a:latin typeface="Arial"/>
              </a:rPr>
              <a:t>✋ ELEVERNA GÖR</a:t>
            </a:r>
          </a:p>
          <a:p>
            <a:pPr algn="l">
              <a:lnSpc>
                <a:spcPct val="140000"/>
              </a:lnSpc>
              <a:spcBef>
                <a:spcPts val="0"/>
              </a:spcBef>
              <a:spcAft>
                <a:spcPts val="800"/>
              </a:spcAft>
            </a:pPr>
            <a:r>
              <a:rPr sz="1400" b="0" i="0" lang="sv-SE">
                <a:latin typeface="Arial"/>
              </a:rPr>
              <a:t>Eleverna får tänka enskilt i 1 minut: "Beskriv dig själv på sociala medier med tre ord. Skulle din mamma känna igen den beskrivningen?" Ingen behöver dela svaret — det är en privat reflektion.</a:t>
            </a:r>
          </a:p>
          <a:p>
            <a:pPr algn="l">
              <a:lnSpc>
                <a:spcPct val="100000"/>
              </a:lnSpc>
              <a:spcBef>
                <a:spcPts val="0"/>
              </a:spcBef>
              <a:spcAft>
                <a:spcPts val="200"/>
              </a:spcAft>
            </a:pPr>
            <a:r>
              <a:rPr sz="600" b="0" i="0" lang="sv-SE">
                <a:latin typeface="Arial"/>
              </a:rPr>
              <a:t/>
            </a:r>
          </a:p>
          <a:p>
            <a:pPr algn="l">
              <a:lnSpc>
                <a:spcPct val="100000"/>
              </a:lnSpc>
              <a:spcBef>
                <a:spcPts val="0"/>
              </a:spcBef>
              <a:spcAft>
                <a:spcPts val="200"/>
              </a:spcAft>
            </a:pPr>
            <a:r>
              <a:rPr sz="600" b="0" i="0" lang="sv-SE">
                <a:latin typeface="Arial"/>
              </a:rPr>
              <a:t/>
            </a:r>
          </a:p>
          <a:p>
            <a:pPr algn="l">
              <a:lnSpc>
                <a:spcPct val="100000"/>
              </a:lnSpc>
              <a:spcBef>
                <a:spcPts val="1200"/>
              </a:spcBef>
              <a:spcAft>
                <a:spcPts val="400"/>
              </a:spcAft>
            </a:pPr>
            <a:r>
              <a:rPr sz="1600" b="1" i="0" lang="sv-SE">
                <a:solidFill>
                  <a:srgbClr val="666666"/>
                </a:solidFill>
                <a:latin typeface="Arial"/>
              </a:rPr>
              <a:t>💭 PEDAGOGISK NOT</a:t>
            </a:r>
          </a:p>
          <a:p>
            <a:pPr algn="l">
              <a:lnSpc>
                <a:spcPct val="140000"/>
              </a:lnSpc>
              <a:spcBef>
                <a:spcPts val="0"/>
              </a:spcBef>
              <a:spcAft>
                <a:spcPts val="800"/>
              </a:spcAft>
            </a:pPr>
            <a:r>
              <a:rPr sz="1400" b="0" i="0" lang="sv-SE">
                <a:solidFill>
                  <a:srgbClr val="444444"/>
                </a:solidFill>
                <a:latin typeface="Arial"/>
              </a:rPr>
              <a:t>TID: 5 minuter.</a:t>
            </a:r>
          </a:p>
          <a:p>
            <a:pPr lvl="1" algn="l">
              <a:lnSpc>
                <a:spcPct val="140000"/>
              </a:lnSpc>
              <a:spcBef>
                <a:spcPts val="0"/>
              </a:spcBef>
              <a:spcAft>
                <a:spcPts val="800"/>
              </a:spcAft>
            </a:pPr>
            <a:r>
              <a:rPr sz="1400" b="0" i="0" lang="sv-SE">
                <a:solidFill>
                  <a:srgbClr val="444444"/>
                </a:solidFill>
                <a:latin typeface="Arial"/>
              </a:rPr>
              <a:t>Temat sociala medier kan väcka mycket — var försiktig och undvik att moralisera.</a:t>
            </a:r>
          </a:p>
          <a:p>
            <a:pPr lvl="1" algn="l">
              <a:lnSpc>
                <a:spcPct val="140000"/>
              </a:lnSpc>
              <a:spcBef>
                <a:spcPts val="0"/>
              </a:spcBef>
              <a:spcAft>
                <a:spcPts val="800"/>
              </a:spcAft>
            </a:pPr>
            <a:r>
              <a:rPr sz="1400" b="0" i="0" lang="sv-SE">
                <a:solidFill>
                  <a:srgbClr val="444444"/>
                </a:solidFill>
                <a:latin typeface="Arial"/>
              </a:rPr>
              <a:t>Poängen är MEDVETENHET, inte skam. "Du behöver inte vara perfekt — men du behöver veta."</a:t>
            </a:r>
          </a:p>
          <a:p>
            <a:pPr lvl="1" algn="l">
              <a:lnSpc>
                <a:spcPct val="140000"/>
              </a:lnSpc>
              <a:spcBef>
                <a:spcPts val="0"/>
              </a:spcBef>
              <a:spcAft>
                <a:spcPts val="800"/>
              </a:spcAft>
            </a:pPr>
            <a:r>
              <a:rPr sz="1400" b="0" i="0" lang="sv-SE">
                <a:solidFill>
                  <a:srgbClr val="444444"/>
                </a:solidFill>
                <a:latin typeface="Arial"/>
              </a:rPr>
              <a:t>GY25 K2: tillämpa — eleven tillämpar självreflektion på digital kontext.</a:t>
            </a:r>
          </a:p>
          <a:p>
            <a:pPr lvl="1" algn="l">
              <a:lnSpc>
                <a:spcPct val="140000"/>
              </a:lnSpc>
              <a:spcBef>
                <a:spcPts val="0"/>
              </a:spcBef>
              <a:spcAft>
                <a:spcPts val="800"/>
              </a:spcAft>
            </a:pPr>
            <a:r>
              <a:rPr sz="1400" b="0" i="0" lang="sv-SE">
                <a:solidFill>
                  <a:srgbClr val="444444"/>
                </a:solidFill>
                <a:latin typeface="Arial"/>
              </a:rPr>
              <a:t>Steinbergs perspektiv: svenska klassrum har idag en stor digital dimension som pedagoger måste förhålla sig till.</a:t>
            </a:r>
          </a:p>
          <a:p>
            <a:pPr lvl="1" algn="l">
              <a:lnSpc>
                <a:spcPct val="140000"/>
              </a:lnSpc>
              <a:spcBef>
                <a:spcPts val="0"/>
              </a:spcBef>
              <a:spcAft>
                <a:spcPts val="800"/>
              </a:spcAft>
            </a:pPr>
            <a:r>
              <a:rPr sz="1400" b="0" i="0" lang="sv-SE">
                <a:solidFill>
                  <a:srgbClr val="444444"/>
                </a:solidFill>
                <a:latin typeface="Arial"/>
              </a:rPr>
              <a:t>Förbered övergång till aktiviteten: "Nu ska vi testa detta i praktiken."</a:t>
            </a:r>
          </a:p>
          <a:p>
            <a:pPr algn="l">
              <a:lnSpc>
                <a:spcPct val="100000"/>
              </a:lnSpc>
              <a:spcBef>
                <a:spcPts val="0"/>
              </a:spcBef>
              <a:spcAft>
                <a:spcPts val="200"/>
              </a:spcAft>
            </a:pPr>
            <a:r>
              <a:rPr sz="600" b="0" i="0" lang="sv-SE">
                <a:latin typeface="Arial"/>
              </a:rPr>
              <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pPr algn="l">
              <a:lnSpc>
                <a:spcPct val="100000"/>
              </a:lnSpc>
              <a:spcBef>
                <a:spcPts val="1200"/>
              </a:spcBef>
              <a:spcAft>
                <a:spcPts val="400"/>
              </a:spcAft>
            </a:pPr>
            <a:r>
              <a:rPr sz="1600" b="1" i="0" lang="sv-SE">
                <a:solidFill>
                  <a:srgbClr val="1F2937"/>
                </a:solidFill>
                <a:latin typeface="Arial"/>
              </a:rPr>
              <a:t>🗣 SÄG</a:t>
            </a:r>
          </a:p>
          <a:p>
            <a:pPr algn="l">
              <a:lnSpc>
                <a:spcPct val="140000"/>
              </a:lnSpc>
              <a:spcBef>
                <a:spcPts val="0"/>
              </a:spcBef>
              <a:spcAft>
                <a:spcPts val="800"/>
              </a:spcAft>
            </a:pPr>
            <a:r>
              <a:rPr sz="1400" b="0" i="0" lang="sv-SE">
                <a:latin typeface="Arial"/>
              </a:rPr>
              <a:t>Nu kommer den stora aktiviteten. Ni ska arbeta i par. Jag ger er tre situationer. För varje situation ska ni diskutera: Vilken del av dig dyker upp här? Och — detta är det viktiga — vad skulle ett barn se om hen mötte dig i den här situationen?</a:t>
            </a:r>
          </a:p>
          <a:p>
            <a:pPr algn="l">
              <a:lnSpc>
                <a:spcPct val="100000"/>
              </a:lnSpc>
              <a:spcBef>
                <a:spcPts val="0"/>
              </a:spcBef>
              <a:spcAft>
                <a:spcPts val="200"/>
              </a:spcAft>
            </a:pPr>
            <a:r>
              <a:rPr sz="600" b="0" i="0" lang="sv-SE">
                <a:latin typeface="Arial"/>
              </a:rPr>
              <a:t/>
            </a:r>
          </a:p>
          <a:p>
            <a:pPr algn="l">
              <a:lnSpc>
                <a:spcPct val="140000"/>
              </a:lnSpc>
              <a:spcBef>
                <a:spcPts val="0"/>
              </a:spcBef>
              <a:spcAft>
                <a:spcPts val="800"/>
              </a:spcAft>
            </a:pPr>
            <a:r>
              <a:rPr sz="1400" b="0" i="0" lang="sv-SE">
                <a:latin typeface="Arial"/>
              </a:rPr>
              <a:t>Situation 1: Du har precis vaknat. Du är trött. Du har inte ätit frukost. Du kommer till APL-platsen och ett barn vill leka direkt. Vilken "du" möter barnet? Vad behöver du tänka på?</a:t>
            </a:r>
          </a:p>
          <a:p>
            <a:pPr algn="l">
              <a:lnSpc>
                <a:spcPct val="100000"/>
              </a:lnSpc>
              <a:spcBef>
                <a:spcPts val="0"/>
              </a:spcBef>
              <a:spcAft>
                <a:spcPts val="200"/>
              </a:spcAft>
            </a:pPr>
            <a:r>
              <a:rPr sz="600" b="0" i="0" lang="sv-SE">
                <a:latin typeface="Arial"/>
              </a:rPr>
              <a:t/>
            </a:r>
          </a:p>
          <a:p>
            <a:pPr algn="l">
              <a:lnSpc>
                <a:spcPct val="140000"/>
              </a:lnSpc>
              <a:spcBef>
                <a:spcPts val="0"/>
              </a:spcBef>
              <a:spcAft>
                <a:spcPts val="800"/>
              </a:spcAft>
            </a:pPr>
            <a:r>
              <a:rPr sz="1400" b="0" i="0" lang="sv-SE">
                <a:latin typeface="Arial"/>
              </a:rPr>
              <a:t>Situation 2: Du är på APL. Ett barn blir arg och skriker. Du vet inte varför. Du känner dig osäker. Vilken "du" tar över? Den som blir arg tillbaka? Den som backar undan? Den som försöker förstå? Vilken del av dig vill du att ska ta över — och hur tränar du den?</a:t>
            </a:r>
          </a:p>
          <a:p>
            <a:pPr algn="l">
              <a:lnSpc>
                <a:spcPct val="100000"/>
              </a:lnSpc>
              <a:spcBef>
                <a:spcPts val="0"/>
              </a:spcBef>
              <a:spcAft>
                <a:spcPts val="200"/>
              </a:spcAft>
            </a:pPr>
            <a:r>
              <a:rPr sz="600" b="0" i="0" lang="sv-SE">
                <a:latin typeface="Arial"/>
              </a:rPr>
              <a:t/>
            </a:r>
          </a:p>
          <a:p>
            <a:pPr algn="l">
              <a:lnSpc>
                <a:spcPct val="140000"/>
              </a:lnSpc>
              <a:spcBef>
                <a:spcPts val="0"/>
              </a:spcBef>
              <a:spcAft>
                <a:spcPts val="800"/>
              </a:spcAft>
            </a:pPr>
            <a:r>
              <a:rPr sz="1400" b="0" i="0" lang="sv-SE">
                <a:latin typeface="Arial"/>
              </a:rPr>
              <a:t>Situation 3: Du är hemma efter APL. Du är trött. Din kompis ringer och vill göra något roligt. Men du har en reflektionsuppgift att skriva om dagen. Vilken "du" vinner — den som vill ha kul eller den som tar ansvar? Och är det alltid samma som vinner?</a:t>
            </a:r>
          </a:p>
          <a:p>
            <a:pPr algn="l">
              <a:lnSpc>
                <a:spcPct val="100000"/>
              </a:lnSpc>
              <a:spcBef>
                <a:spcPts val="0"/>
              </a:spcBef>
              <a:spcAft>
                <a:spcPts val="200"/>
              </a:spcAft>
            </a:pPr>
            <a:r>
              <a:rPr sz="600" b="0" i="0" lang="sv-SE">
                <a:latin typeface="Arial"/>
              </a:rPr>
              <a:t/>
            </a:r>
          </a:p>
          <a:p>
            <a:pPr algn="l">
              <a:lnSpc>
                <a:spcPct val="140000"/>
              </a:lnSpc>
              <a:spcBef>
                <a:spcPts val="0"/>
              </a:spcBef>
              <a:spcAft>
                <a:spcPts val="800"/>
              </a:spcAft>
            </a:pPr>
            <a:r>
              <a:rPr sz="1400" b="0" i="0" lang="sv-SE">
                <a:latin typeface="Arial"/>
              </a:rPr>
              <a:t>Diskutera alla tre situationer med din partner. Ni har 8 minuter. Sedan delar några par med klassen.</a:t>
            </a:r>
          </a:p>
          <a:p>
            <a:pPr algn="l">
              <a:lnSpc>
                <a:spcPct val="100000"/>
              </a:lnSpc>
              <a:spcBef>
                <a:spcPts val="0"/>
              </a:spcBef>
              <a:spcAft>
                <a:spcPts val="200"/>
              </a:spcAft>
            </a:pPr>
            <a:r>
              <a:rPr sz="600" b="0" i="0" lang="sv-SE">
                <a:latin typeface="Arial"/>
              </a:rPr>
              <a:t/>
            </a:r>
          </a:p>
          <a:p>
            <a:pPr algn="l">
              <a:lnSpc>
                <a:spcPct val="100000"/>
              </a:lnSpc>
              <a:spcBef>
                <a:spcPts val="0"/>
              </a:spcBef>
              <a:spcAft>
                <a:spcPts val="200"/>
              </a:spcAft>
            </a:pPr>
            <a:r>
              <a:rPr sz="600" b="0" i="0" lang="sv-SE">
                <a:latin typeface="Arial"/>
              </a:rPr>
              <a:t/>
            </a:r>
          </a:p>
          <a:p>
            <a:pPr algn="l">
              <a:lnSpc>
                <a:spcPct val="100000"/>
              </a:lnSpc>
              <a:spcBef>
                <a:spcPts val="1200"/>
              </a:spcBef>
              <a:spcAft>
                <a:spcPts val="400"/>
              </a:spcAft>
            </a:pPr>
            <a:r>
              <a:rPr sz="1600" b="1" i="0" lang="sv-SE">
                <a:solidFill>
                  <a:srgbClr val="1F2937"/>
                </a:solidFill>
                <a:latin typeface="Arial"/>
              </a:rPr>
              <a:t>✋ ELEVERNA GÖR</a:t>
            </a:r>
          </a:p>
          <a:p>
            <a:pPr algn="l">
              <a:lnSpc>
                <a:spcPct val="140000"/>
              </a:lnSpc>
              <a:spcBef>
                <a:spcPts val="0"/>
              </a:spcBef>
              <a:spcAft>
                <a:spcPts val="800"/>
              </a:spcAft>
            </a:pPr>
            <a:r>
              <a:rPr sz="1400" b="0" i="0" lang="sv-SE">
                <a:latin typeface="Arial"/>
              </a:rPr>
              <a:t>Eleverna arbetar i par under 8 minuter. De diskuterar de tre situationerna. Läraren går runt i klassrummet och lyssnar in, stödjer och ställer följdfrågor. Efter 8 minuter ber läraren 2–3 par att dela en kort insikt med klassen. Max 4 minuters helklassdelning.</a:t>
            </a:r>
          </a:p>
          <a:p>
            <a:pPr algn="l">
              <a:lnSpc>
                <a:spcPct val="100000"/>
              </a:lnSpc>
              <a:spcBef>
                <a:spcPts val="0"/>
              </a:spcBef>
              <a:spcAft>
                <a:spcPts val="200"/>
              </a:spcAft>
            </a:pPr>
            <a:r>
              <a:rPr sz="600" b="0" i="0" lang="sv-SE">
                <a:latin typeface="Arial"/>
              </a:rPr>
              <a:t/>
            </a:r>
          </a:p>
          <a:p>
            <a:pPr algn="l">
              <a:lnSpc>
                <a:spcPct val="100000"/>
              </a:lnSpc>
              <a:spcBef>
                <a:spcPts val="0"/>
              </a:spcBef>
              <a:spcAft>
                <a:spcPts val="200"/>
              </a:spcAft>
            </a:pPr>
            <a:r>
              <a:rPr sz="600" b="0" i="0" lang="sv-SE">
                <a:latin typeface="Arial"/>
              </a:rPr>
              <a:t/>
            </a:r>
          </a:p>
          <a:p>
            <a:pPr algn="l">
              <a:lnSpc>
                <a:spcPct val="100000"/>
              </a:lnSpc>
              <a:spcBef>
                <a:spcPts val="1200"/>
              </a:spcBef>
              <a:spcAft>
                <a:spcPts val="400"/>
              </a:spcAft>
            </a:pPr>
            <a:r>
              <a:rPr sz="1600" b="1" i="0" lang="sv-SE">
                <a:solidFill>
                  <a:srgbClr val="666666"/>
                </a:solidFill>
                <a:latin typeface="Arial"/>
              </a:rPr>
              <a:t>💭 PEDAGOGISK NOT</a:t>
            </a:r>
          </a:p>
          <a:p>
            <a:pPr algn="l">
              <a:lnSpc>
                <a:spcPct val="140000"/>
              </a:lnSpc>
              <a:spcBef>
                <a:spcPts val="0"/>
              </a:spcBef>
              <a:spcAft>
                <a:spcPts val="800"/>
              </a:spcAft>
            </a:pPr>
            <a:r>
              <a:rPr sz="1400" b="0" i="0" lang="sv-SE">
                <a:solidFill>
                  <a:srgbClr val="444444"/>
                </a:solidFill>
                <a:latin typeface="Arial"/>
              </a:rPr>
              <a:t>TID: 12 minuter.</a:t>
            </a:r>
          </a:p>
          <a:p>
            <a:pPr lvl="1" algn="l">
              <a:lnSpc>
                <a:spcPct val="140000"/>
              </a:lnSpc>
              <a:spcBef>
                <a:spcPts val="0"/>
              </a:spcBef>
              <a:spcAft>
                <a:spcPts val="800"/>
              </a:spcAft>
            </a:pPr>
            <a:r>
              <a:rPr sz="1400" b="0" i="0" lang="sv-SE">
                <a:solidFill>
                  <a:srgbClr val="444444"/>
                </a:solidFill>
                <a:latin typeface="Arial"/>
              </a:rPr>
              <a:t>EPA-struktur: Enskilt tänka (30 sek) → Par (8 min) → Alla (3–4 min delning).</a:t>
            </a:r>
          </a:p>
          <a:p>
            <a:pPr lvl="1" algn="l">
              <a:lnSpc>
                <a:spcPct val="140000"/>
              </a:lnSpc>
              <a:spcBef>
                <a:spcPts val="0"/>
              </a:spcBef>
              <a:spcAft>
                <a:spcPts val="800"/>
              </a:spcAft>
            </a:pPr>
            <a:r>
              <a:rPr sz="1400" b="0" i="0" lang="sv-SE">
                <a:solidFill>
                  <a:srgbClr val="444444"/>
                </a:solidFill>
                <a:latin typeface="Arial"/>
              </a:rPr>
              <a:t>Detta är lektionens kärnmoment — ge det tid och utrymme.</a:t>
            </a:r>
          </a:p>
          <a:p>
            <a:pPr lvl="1" algn="l">
              <a:lnSpc>
                <a:spcPct val="140000"/>
              </a:lnSpc>
              <a:spcBef>
                <a:spcPts val="0"/>
              </a:spcBef>
              <a:spcAft>
                <a:spcPts val="800"/>
              </a:spcAft>
            </a:pPr>
            <a:r>
              <a:rPr sz="1400" b="0" i="0" lang="sv-SE">
                <a:solidFill>
                  <a:srgbClr val="444444"/>
                </a:solidFill>
                <a:latin typeface="Arial"/>
              </a:rPr>
              <a:t>GY25 K3: resonera och tillämpa — eleven resonerar kring egna reaktioner och tillämpar på yrkessituation.</a:t>
            </a:r>
          </a:p>
          <a:p>
            <a:pPr lvl="1" algn="l">
              <a:lnSpc>
                <a:spcPct val="140000"/>
              </a:lnSpc>
              <a:spcBef>
                <a:spcPts val="0"/>
              </a:spcBef>
              <a:spcAft>
                <a:spcPts val="800"/>
              </a:spcAft>
            </a:pPr>
            <a:r>
              <a:rPr sz="1400" b="0" i="0" lang="sv-SE">
                <a:solidFill>
                  <a:srgbClr val="444444"/>
                </a:solidFill>
                <a:latin typeface="Arial"/>
              </a:rPr>
              <a:t>Hattie: kooperativt lärande (effektstorlek 0,40) — pararbete är centralt.</a:t>
            </a:r>
          </a:p>
          <a:p>
            <a:pPr lvl="1" algn="l">
              <a:lnSpc>
                <a:spcPct val="140000"/>
              </a:lnSpc>
              <a:spcBef>
                <a:spcPts val="0"/>
              </a:spcBef>
              <a:spcAft>
                <a:spcPts val="800"/>
              </a:spcAft>
            </a:pPr>
            <a:r>
              <a:rPr sz="1400" b="0" i="0" lang="sv-SE">
                <a:solidFill>
                  <a:srgbClr val="444444"/>
                </a:solidFill>
                <a:latin typeface="Arial"/>
              </a:rPr>
              <a:t>Var observant på par där en person dominerar — gå in och stöd den tystare: "Vad tänker du?"</a:t>
            </a:r>
          </a:p>
          <a:p>
            <a:pPr lvl="1" algn="l">
              <a:lnSpc>
                <a:spcPct val="140000"/>
              </a:lnSpc>
              <a:spcBef>
                <a:spcPts val="0"/>
              </a:spcBef>
              <a:spcAft>
                <a:spcPts val="800"/>
              </a:spcAft>
            </a:pPr>
            <a:r>
              <a:rPr sz="1400" b="0" i="0" lang="sv-SE">
                <a:solidFill>
                  <a:srgbClr val="444444"/>
                </a:solidFill>
                <a:latin typeface="Arial"/>
              </a:rPr>
              <a:t>Tidskänsligt: 8 min kan kännas kort — var beredd på att ge 1 min extra om diskussionen är livlig.</a:t>
            </a:r>
          </a:p>
          <a:p>
            <a:pPr lvl="1" algn="l">
              <a:lnSpc>
                <a:spcPct val="140000"/>
              </a:lnSpc>
              <a:spcBef>
                <a:spcPts val="0"/>
              </a:spcBef>
              <a:spcAft>
                <a:spcPts val="800"/>
              </a:spcAft>
            </a:pPr>
            <a:r>
              <a:rPr sz="1400" b="0" i="0" lang="sv-SE">
                <a:solidFill>
                  <a:srgbClr val="444444"/>
                </a:solidFill>
                <a:latin typeface="Arial"/>
              </a:rPr>
              <a:t>Koppla till APL-progressionen: Observerar → Deltar med stöd → Provar själv. Denna övning ligger på "Deltar med stöd" — eleven prövar rollen i trygg miljö.</a:t>
            </a:r>
          </a:p>
          <a:p>
            <a:pPr algn="l">
              <a:lnSpc>
                <a:spcPct val="100000"/>
              </a:lnSpc>
              <a:spcBef>
                <a:spcPts val="0"/>
              </a:spcBef>
              <a:spcAft>
                <a:spcPts val="200"/>
              </a:spcAft>
            </a:pPr>
            <a:r>
              <a:rPr sz="600" b="0" i="0" lang="sv-SE">
                <a:latin typeface="Arial"/>
              </a:rPr>
              <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pPr algn="l">
              <a:lnSpc>
                <a:spcPct val="100000"/>
              </a:lnSpc>
              <a:spcBef>
                <a:spcPts val="1200"/>
              </a:spcBef>
              <a:spcAft>
                <a:spcPts val="400"/>
              </a:spcAft>
            </a:pPr>
            <a:r>
              <a:rPr sz="1600" b="1" i="0" lang="sv-SE">
                <a:solidFill>
                  <a:srgbClr val="1F2937"/>
                </a:solidFill>
                <a:latin typeface="Arial"/>
              </a:rPr>
              <a:t>🗣 SÄG</a:t>
            </a:r>
          </a:p>
          <a:p>
            <a:pPr algn="l">
              <a:lnSpc>
                <a:spcPct val="140000"/>
              </a:lnSpc>
              <a:spcBef>
                <a:spcPts val="0"/>
              </a:spcBef>
              <a:spcAft>
                <a:spcPts val="800"/>
              </a:spcAft>
            </a:pPr>
            <a:r>
              <a:rPr sz="1400" b="0" i="0" lang="sv-SE">
                <a:latin typeface="Arial"/>
              </a:rPr>
              <a:t>Nu har vi pratat om dig. Nu ska vi prata om dem — de människor du ska möta på APL. För du kommer att möta människor i olika åldrar. Och de fungerar olika.</a:t>
            </a:r>
          </a:p>
          <a:p>
            <a:pPr algn="l">
              <a:lnSpc>
                <a:spcPct val="100000"/>
              </a:lnSpc>
              <a:spcBef>
                <a:spcPts val="0"/>
              </a:spcBef>
              <a:spcAft>
                <a:spcPts val="200"/>
              </a:spcAft>
            </a:pPr>
            <a:r>
              <a:rPr sz="600" b="0" i="0" lang="sv-SE">
                <a:latin typeface="Arial"/>
              </a:rPr>
              <a:t/>
            </a:r>
          </a:p>
          <a:p>
            <a:pPr algn="l">
              <a:lnSpc>
                <a:spcPct val="140000"/>
              </a:lnSpc>
              <a:spcBef>
                <a:spcPts val="0"/>
              </a:spcBef>
              <a:spcAft>
                <a:spcPts val="800"/>
              </a:spcAft>
            </a:pPr>
            <a:r>
              <a:rPr sz="1400" b="0" i="0" lang="sv-SE">
                <a:latin typeface="Arial"/>
              </a:rPr>
              <a:t>Låt oss dela in dem i tre grupper. Först: förskolebarnen. Tre–fem år. De behöver närhet. De behöver tydliga rutiner. De behöver veta vad som händer härnäst. De lever i nuet. De kan inte planera. De kan inte vänta länge. De uttrycker känslor direkt — glädje, ilska, frustration. Det du ser är vad de känner. Det finns inget filter. Med förskolebarn behöver du vara nära, vara lugn, vara förutsägbar.</a:t>
            </a:r>
          </a:p>
          <a:p>
            <a:pPr algn="l">
              <a:lnSpc>
                <a:spcPct val="100000"/>
              </a:lnSpc>
              <a:spcBef>
                <a:spcPts val="0"/>
              </a:spcBef>
              <a:spcAft>
                <a:spcPts val="200"/>
              </a:spcAft>
            </a:pPr>
            <a:r>
              <a:rPr sz="600" b="0" i="0" lang="sv-SE">
                <a:latin typeface="Arial"/>
              </a:rPr>
              <a:t/>
            </a:r>
          </a:p>
          <a:p>
            <a:pPr algn="l">
              <a:lnSpc>
                <a:spcPct val="140000"/>
              </a:lnSpc>
              <a:spcBef>
                <a:spcPts val="0"/>
              </a:spcBef>
              <a:spcAft>
                <a:spcPts val="800"/>
              </a:spcAft>
            </a:pPr>
            <a:r>
              <a:rPr sz="1400" b="0" i="0" lang="sv-SE">
                <a:latin typeface="Arial"/>
              </a:rPr>
              <a:t>Sedan: grundskolebarnen. Sex–tolv år. De börjar förstå regler. De börjar kunna vänta. De börjar kunna planera — men bara kort tid framåt. De är nyfikna. De ställer frågor — ibland oändligt många. De vill lära sig saker. De vill imponera på vuxna. Men de behöver fortfarande hjälp. De behöver någon som visar. Någon som förklarar. Någon som tröstar när det går fel.</a:t>
            </a:r>
          </a:p>
          <a:p>
            <a:pPr algn="l">
              <a:lnSpc>
                <a:spcPct val="100000"/>
              </a:lnSpc>
              <a:spcBef>
                <a:spcPts val="0"/>
              </a:spcBef>
              <a:spcAft>
                <a:spcPts val="200"/>
              </a:spcAft>
            </a:pPr>
            <a:r>
              <a:rPr sz="600" b="0" i="0" lang="sv-SE">
                <a:latin typeface="Arial"/>
              </a:rPr>
              <a:t/>
            </a:r>
          </a:p>
          <a:p>
            <a:pPr algn="l">
              <a:lnSpc>
                <a:spcPct val="140000"/>
              </a:lnSpc>
              <a:spcBef>
                <a:spcPts val="0"/>
              </a:spcBef>
              <a:spcAft>
                <a:spcPts val="800"/>
              </a:spcAft>
            </a:pPr>
            <a:r>
              <a:rPr sz="1400" b="0" i="0" lang="sv-SE">
                <a:latin typeface="Arial"/>
              </a:rPr>
              <a:t>Slutligen: tonåringarna. Tretton–sexton år. De vill vara självständiga. De vill inte bli behandlade som barn. Men de behöver fortfarande gränser. De behöver vuxna som bryr sig — även när de säger att de inte bryr sig. De testar gränser. De ifrågasätter. Och det är normalt. Det är så de växer.</a:t>
            </a:r>
          </a:p>
          <a:p>
            <a:pPr algn="l">
              <a:lnSpc>
                <a:spcPct val="100000"/>
              </a:lnSpc>
              <a:spcBef>
                <a:spcPts val="0"/>
              </a:spcBef>
              <a:spcAft>
                <a:spcPts val="200"/>
              </a:spcAft>
            </a:pPr>
            <a:r>
              <a:rPr sz="600" b="0" i="0" lang="sv-SE">
                <a:latin typeface="Arial"/>
              </a:rPr>
              <a:t/>
            </a:r>
          </a:p>
          <a:p>
            <a:pPr algn="l">
              <a:lnSpc>
                <a:spcPct val="140000"/>
              </a:lnSpc>
              <a:spcBef>
                <a:spcPts val="0"/>
              </a:spcBef>
              <a:spcAft>
                <a:spcPts val="800"/>
              </a:spcAft>
            </a:pPr>
            <a:r>
              <a:rPr sz="1400" b="0" i="0" lang="sv-SE">
                <a:latin typeface="Arial"/>
              </a:rPr>
              <a:t>Som blivande pedagog behöver du inte vara expert på alla åldrar. Men du behöver veta att en treåring och en tolvåring inte kan behandlas på samma sätt. Och du behöver vara nyfiken — inte dömande.</a:t>
            </a:r>
          </a:p>
          <a:p>
            <a:pPr algn="l">
              <a:lnSpc>
                <a:spcPct val="100000"/>
              </a:lnSpc>
              <a:spcBef>
                <a:spcPts val="0"/>
              </a:spcBef>
              <a:spcAft>
                <a:spcPts val="200"/>
              </a:spcAft>
            </a:pPr>
            <a:r>
              <a:rPr sz="600" b="0" i="0" lang="sv-SE">
                <a:latin typeface="Arial"/>
              </a:rPr>
              <a:t/>
            </a:r>
          </a:p>
          <a:p>
            <a:pPr algn="l">
              <a:lnSpc>
                <a:spcPct val="100000"/>
              </a:lnSpc>
              <a:spcBef>
                <a:spcPts val="0"/>
              </a:spcBef>
              <a:spcAft>
                <a:spcPts val="200"/>
              </a:spcAft>
            </a:pPr>
            <a:r>
              <a:rPr sz="600" b="0" i="0" lang="sv-SE">
                <a:latin typeface="Arial"/>
              </a:rPr>
              <a:t/>
            </a:r>
          </a:p>
          <a:p>
            <a:pPr algn="l">
              <a:lnSpc>
                <a:spcPct val="100000"/>
              </a:lnSpc>
              <a:spcBef>
                <a:spcPts val="1200"/>
              </a:spcBef>
              <a:spcAft>
                <a:spcPts val="400"/>
              </a:spcAft>
            </a:pPr>
            <a:r>
              <a:rPr sz="1600" b="1" i="0" lang="sv-SE">
                <a:solidFill>
                  <a:srgbClr val="1F2937"/>
                </a:solidFill>
                <a:latin typeface="Arial"/>
              </a:rPr>
              <a:t>✋ ELEVERNA GÖR</a:t>
            </a:r>
          </a:p>
          <a:p>
            <a:pPr algn="l">
              <a:lnSpc>
                <a:spcPct val="140000"/>
              </a:lnSpc>
              <a:spcBef>
                <a:spcPts val="0"/>
              </a:spcBef>
              <a:spcAft>
                <a:spcPts val="800"/>
              </a:spcAft>
            </a:pPr>
            <a:r>
              <a:rPr sz="1400" b="0" i="0" lang="sv-SE">
                <a:latin typeface="Arial"/>
              </a:rPr>
              <a:t>Eleverna får i uppgift att skriva på en post-it-lapp: "Vilken åldersgrupp tror du att du kommer att trivas bäst med på APL — och varför?" Lapparna sätts upp på tavlan. Läraren läser några högt. Max 3 min.</a:t>
            </a:r>
          </a:p>
          <a:p>
            <a:pPr algn="l">
              <a:lnSpc>
                <a:spcPct val="100000"/>
              </a:lnSpc>
              <a:spcBef>
                <a:spcPts val="0"/>
              </a:spcBef>
              <a:spcAft>
                <a:spcPts val="200"/>
              </a:spcAft>
            </a:pPr>
            <a:r>
              <a:rPr sz="600" b="0" i="0" lang="sv-SE">
                <a:latin typeface="Arial"/>
              </a:rPr>
              <a:t/>
            </a:r>
          </a:p>
          <a:p>
            <a:pPr algn="l">
              <a:lnSpc>
                <a:spcPct val="100000"/>
              </a:lnSpc>
              <a:spcBef>
                <a:spcPts val="0"/>
              </a:spcBef>
              <a:spcAft>
                <a:spcPts val="200"/>
              </a:spcAft>
            </a:pPr>
            <a:r>
              <a:rPr sz="600" b="0" i="0" lang="sv-SE">
                <a:latin typeface="Arial"/>
              </a:rPr>
              <a:t/>
            </a:r>
          </a:p>
          <a:p>
            <a:pPr algn="l">
              <a:lnSpc>
                <a:spcPct val="100000"/>
              </a:lnSpc>
              <a:spcBef>
                <a:spcPts val="1200"/>
              </a:spcBef>
              <a:spcAft>
                <a:spcPts val="400"/>
              </a:spcAft>
            </a:pPr>
            <a:r>
              <a:rPr sz="1600" b="1" i="0" lang="sv-SE">
                <a:solidFill>
                  <a:srgbClr val="666666"/>
                </a:solidFill>
                <a:latin typeface="Arial"/>
              </a:rPr>
              <a:t>💭 PEDAGOGISK NOT</a:t>
            </a:r>
          </a:p>
          <a:p>
            <a:pPr algn="l">
              <a:lnSpc>
                <a:spcPct val="140000"/>
              </a:lnSpc>
              <a:spcBef>
                <a:spcPts val="0"/>
              </a:spcBef>
              <a:spcAft>
                <a:spcPts val="800"/>
              </a:spcAft>
            </a:pPr>
            <a:r>
              <a:rPr sz="1400" b="0" i="0" lang="sv-SE">
                <a:solidFill>
                  <a:srgbClr val="444444"/>
                </a:solidFill>
                <a:latin typeface="Arial"/>
              </a:rPr>
              <a:t>TID: 8 minuter.</a:t>
            </a:r>
          </a:p>
          <a:p>
            <a:pPr lvl="1" algn="l">
              <a:lnSpc>
                <a:spcPct val="140000"/>
              </a:lnSpc>
              <a:spcBef>
                <a:spcPts val="0"/>
              </a:spcBef>
              <a:spcAft>
                <a:spcPts val="800"/>
              </a:spcAft>
            </a:pPr>
            <a:r>
              <a:rPr sz="1400" b="0" i="0" lang="sv-SE">
                <a:solidFill>
                  <a:srgbClr val="444444"/>
                </a:solidFill>
                <a:latin typeface="Arial"/>
              </a:rPr>
              <a:t>Åldersindelningen är förenklad men fungerar som utgångspunkt — var tydlig med att det finns individuella skillnader.</a:t>
            </a:r>
          </a:p>
          <a:p>
            <a:pPr lvl="1" algn="l">
              <a:lnSpc>
                <a:spcPct val="140000"/>
              </a:lnSpc>
              <a:spcBef>
                <a:spcPts val="0"/>
              </a:spcBef>
              <a:spcAft>
                <a:spcPts val="800"/>
              </a:spcAft>
            </a:pPr>
            <a:r>
              <a:rPr sz="1400" b="0" i="0" lang="sv-SE">
                <a:solidFill>
                  <a:srgbClr val="444444"/>
                </a:solidFill>
                <a:latin typeface="Arial"/>
              </a:rPr>
              <a:t>Post-it-aktiviteten är snabb och visuell — alla ser varandras svar.</a:t>
            </a:r>
          </a:p>
          <a:p>
            <a:pPr lvl="1" algn="l">
              <a:lnSpc>
                <a:spcPct val="140000"/>
              </a:lnSpc>
              <a:spcBef>
                <a:spcPts val="0"/>
              </a:spcBef>
              <a:spcAft>
                <a:spcPts val="800"/>
              </a:spcAft>
            </a:pPr>
            <a:r>
              <a:rPr sz="1400" b="0" i="0" lang="sv-SE">
                <a:solidFill>
                  <a:srgbClr val="444444"/>
                </a:solidFill>
                <a:latin typeface="Arial"/>
              </a:rPr>
              <a:t>GY25 K1/K2: beskriva och förklara — eleven beskriver och förklarar olika åldersgruppers behov.</a:t>
            </a:r>
          </a:p>
          <a:p>
            <a:pPr lvl="1" algn="l">
              <a:lnSpc>
                <a:spcPct val="140000"/>
              </a:lnSpc>
              <a:spcBef>
                <a:spcPts val="0"/>
              </a:spcBef>
              <a:spcAft>
                <a:spcPts val="800"/>
              </a:spcAft>
            </a:pPr>
            <a:r>
              <a:rPr sz="1400" b="0" i="0" lang="sv-SE">
                <a:solidFill>
                  <a:srgbClr val="444444"/>
                </a:solidFill>
                <a:latin typeface="Arial"/>
              </a:rPr>
              <a:t>Steinberg: svenska förskolor och skolor har ofta blandade åldrar i fritidshem — var beredd på att eleven möter flera åldrar samtidigt.</a:t>
            </a:r>
          </a:p>
          <a:p>
            <a:pPr lvl="1" algn="l">
              <a:lnSpc>
                <a:spcPct val="140000"/>
              </a:lnSpc>
              <a:spcBef>
                <a:spcPts val="0"/>
              </a:spcBef>
              <a:spcAft>
                <a:spcPts val="800"/>
              </a:spcAft>
            </a:pPr>
            <a:r>
              <a:rPr sz="1400" b="0" i="0" lang="sv-SE">
                <a:solidFill>
                  <a:srgbClr val="444444"/>
                </a:solidFill>
                <a:latin typeface="Arial"/>
              </a:rPr>
              <a:t>Hattie: synliga tecken på lärande — post-it-lapparna visar läraren vad eleverna tänker.</a:t>
            </a:r>
          </a:p>
          <a:p>
            <a:pPr lvl="1" algn="l">
              <a:lnSpc>
                <a:spcPct val="140000"/>
              </a:lnSpc>
              <a:spcBef>
                <a:spcPts val="0"/>
              </a:spcBef>
              <a:spcAft>
                <a:spcPts val="800"/>
              </a:spcAft>
            </a:pPr>
            <a:r>
              <a:rPr sz="1400" b="0" i="0" lang="sv-SE">
                <a:solidFill>
                  <a:srgbClr val="444444"/>
                </a:solidFill>
                <a:latin typeface="Arial"/>
              </a:rPr>
              <a:t>Förbered övergång: "Nu ska vi prata om hur du förbereder dig."</a:t>
            </a:r>
          </a:p>
          <a:p>
            <a:pPr algn="l">
              <a:lnSpc>
                <a:spcPct val="100000"/>
              </a:lnSpc>
              <a:spcBef>
                <a:spcPts val="0"/>
              </a:spcBef>
              <a:spcAft>
                <a:spcPts val="200"/>
              </a:spcAft>
            </a:pPr>
            <a:r>
              <a:rPr sz="600" b="0" i="0" lang="sv-SE">
                <a:latin typeface="Arial"/>
              </a:rPr>
              <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pPr algn="l">
              <a:lnSpc>
                <a:spcPct val="100000"/>
              </a:lnSpc>
              <a:spcBef>
                <a:spcPts val="1200"/>
              </a:spcBef>
              <a:spcAft>
                <a:spcPts val="400"/>
              </a:spcAft>
            </a:pPr>
            <a:r>
              <a:rPr sz="1600" b="1" i="0" lang="sv-SE">
                <a:solidFill>
                  <a:srgbClr val="1F2937"/>
                </a:solidFill>
                <a:latin typeface="Arial"/>
              </a:rPr>
              <a:t>🗣 SÄG</a:t>
            </a:r>
          </a:p>
          <a:p>
            <a:pPr algn="l">
              <a:lnSpc>
                <a:spcPct val="140000"/>
              </a:lnSpc>
              <a:spcBef>
                <a:spcPts val="0"/>
              </a:spcBef>
              <a:spcAft>
                <a:spcPts val="800"/>
              </a:spcAft>
            </a:pPr>
            <a:r>
              <a:rPr sz="1400" b="0" i="0" lang="sv-SE">
                <a:latin typeface="Arial"/>
              </a:rPr>
              <a:t>Nu kommer vi till det praktiska. Du ska snart göra din första APL-vecka. Vad behöver du tänka på?</a:t>
            </a:r>
          </a:p>
          <a:p>
            <a:pPr algn="l">
              <a:lnSpc>
                <a:spcPct val="100000"/>
              </a:lnSpc>
              <a:spcBef>
                <a:spcPts val="0"/>
              </a:spcBef>
              <a:spcAft>
                <a:spcPts val="200"/>
              </a:spcAft>
            </a:pPr>
            <a:r>
              <a:rPr sz="600" b="0" i="0" lang="sv-SE">
                <a:latin typeface="Arial"/>
              </a:rPr>
              <a:t/>
            </a:r>
          </a:p>
          <a:p>
            <a:pPr algn="l">
              <a:lnSpc>
                <a:spcPct val="140000"/>
              </a:lnSpc>
              <a:spcBef>
                <a:spcPts val="0"/>
              </a:spcBef>
              <a:spcAft>
                <a:spcPts val="800"/>
              </a:spcAft>
            </a:pPr>
            <a:r>
              <a:rPr sz="1400" b="0" i="0" lang="sv-SE">
                <a:latin typeface="Arial"/>
              </a:rPr>
              <a:t>Först: Var nyfiken. Ställ frågor till din handledare. Inte femtio frågor på en dag — det blir för mycket. Men några väl valda frågor varje dag. "Varför gör ni så här?" "Vad brukar barnen göra när det regnar?" "Hur hanterar ni konflikter?" Handledaren har kunskap. Din uppgift är att suga i dig den.</a:t>
            </a:r>
          </a:p>
          <a:p>
            <a:pPr algn="l">
              <a:lnSpc>
                <a:spcPct val="100000"/>
              </a:lnSpc>
              <a:spcBef>
                <a:spcPts val="0"/>
              </a:spcBef>
              <a:spcAft>
                <a:spcPts val="200"/>
              </a:spcAft>
            </a:pPr>
            <a:r>
              <a:rPr sz="600" b="0" i="0" lang="sv-SE">
                <a:latin typeface="Arial"/>
              </a:rPr>
              <a:t/>
            </a:r>
          </a:p>
          <a:p>
            <a:pPr algn="l">
              <a:lnSpc>
                <a:spcPct val="140000"/>
              </a:lnSpc>
              <a:spcBef>
                <a:spcPts val="0"/>
              </a:spcBef>
              <a:spcAft>
                <a:spcPts val="800"/>
              </a:spcAft>
            </a:pPr>
            <a:r>
              <a:rPr sz="1400" b="0" i="0" lang="sv-SE">
                <a:latin typeface="Arial"/>
              </a:rPr>
              <a:t>Sedan: Obs. Det första du ska göra är att titta. Lär känna barnen innan du agerar. Se vilka som leker med vem. Se vilka som sitter ensamma. Se vilka som alltid är först och vilka som alltid väntar. Du behöver inte göra något än. Bara se. Detta är din observationsfas.</a:t>
            </a:r>
          </a:p>
          <a:p>
            <a:pPr algn="l">
              <a:lnSpc>
                <a:spcPct val="100000"/>
              </a:lnSpc>
              <a:spcBef>
                <a:spcPts val="0"/>
              </a:spcBef>
              <a:spcAft>
                <a:spcPts val="200"/>
              </a:spcAft>
            </a:pPr>
            <a:r>
              <a:rPr sz="600" b="0" i="0" lang="sv-SE">
                <a:latin typeface="Arial"/>
              </a:rPr>
              <a:t/>
            </a:r>
          </a:p>
          <a:p>
            <a:pPr algn="l">
              <a:lnSpc>
                <a:spcPct val="140000"/>
              </a:lnSpc>
              <a:spcBef>
                <a:spcPts val="0"/>
              </a:spcBef>
              <a:spcAft>
                <a:spcPts val="800"/>
              </a:spcAft>
            </a:pPr>
            <a:r>
              <a:rPr sz="1400" b="0" i="0" lang="sv-SE">
                <a:latin typeface="Arial"/>
              </a:rPr>
              <a:t>Tredje: Ta med dig det vi pratat om idag. Kom ihåg att du har olika roller. Kom ihåg att barnen också har det. Kom ihåg att du kan vara professionell utan att vara någon annan. Du behöver inte spela en roll — du behöver bara vara medveten om vilken del av dig som dyker upp.</a:t>
            </a:r>
          </a:p>
          <a:p>
            <a:pPr algn="l">
              <a:lnSpc>
                <a:spcPct val="100000"/>
              </a:lnSpc>
              <a:spcBef>
                <a:spcPts val="0"/>
              </a:spcBef>
              <a:spcAft>
                <a:spcPts val="200"/>
              </a:spcAft>
            </a:pPr>
            <a:r>
              <a:rPr sz="600" b="0" i="0" lang="sv-SE">
                <a:latin typeface="Arial"/>
              </a:rPr>
              <a:t/>
            </a:r>
          </a:p>
          <a:p>
            <a:pPr algn="l">
              <a:lnSpc>
                <a:spcPct val="140000"/>
              </a:lnSpc>
              <a:spcBef>
                <a:spcPts val="0"/>
              </a:spcBef>
              <a:spcAft>
                <a:spcPts val="800"/>
              </a:spcAft>
            </a:pPr>
            <a:r>
              <a:rPr sz="1400" b="0" i="0" lang="sv-SE">
                <a:latin typeface="Arial"/>
              </a:rPr>
              <a:t>Fjärde: Skriv ner. Varje dag. Inte mycket — tre meningar räcker. "Idag såg jag..." "Idag lärde jag mig..." "Imorgon vill jag prova..." Detta är din lärandelogg. Den är inte till för att imponera på någon. Den är till för dig.</a:t>
            </a:r>
          </a:p>
          <a:p>
            <a:pPr algn="l">
              <a:lnSpc>
                <a:spcPct val="100000"/>
              </a:lnSpc>
              <a:spcBef>
                <a:spcPts val="0"/>
              </a:spcBef>
              <a:spcAft>
                <a:spcPts val="200"/>
              </a:spcAft>
            </a:pPr>
            <a:r>
              <a:rPr sz="600" b="0" i="0" lang="sv-SE">
                <a:latin typeface="Arial"/>
              </a:rPr>
              <a:t/>
            </a:r>
          </a:p>
          <a:p>
            <a:pPr algn="l">
              <a:lnSpc>
                <a:spcPct val="100000"/>
              </a:lnSpc>
              <a:spcBef>
                <a:spcPts val="0"/>
              </a:spcBef>
              <a:spcAft>
                <a:spcPts val="200"/>
              </a:spcAft>
            </a:pPr>
            <a:r>
              <a:rPr sz="600" b="0" i="0" lang="sv-SE">
                <a:latin typeface="Arial"/>
              </a:rPr>
              <a:t/>
            </a:r>
          </a:p>
          <a:p>
            <a:pPr algn="l">
              <a:lnSpc>
                <a:spcPct val="100000"/>
              </a:lnSpc>
              <a:spcBef>
                <a:spcPts val="1200"/>
              </a:spcBef>
              <a:spcAft>
                <a:spcPts val="400"/>
              </a:spcAft>
            </a:pPr>
            <a:r>
              <a:rPr sz="1600" b="1" i="0" lang="sv-SE">
                <a:solidFill>
                  <a:srgbClr val="1F2937"/>
                </a:solidFill>
                <a:latin typeface="Arial"/>
              </a:rPr>
              <a:t>✋ ELEVERNA GÖR</a:t>
            </a:r>
          </a:p>
          <a:p>
            <a:pPr algn="l">
              <a:lnSpc>
                <a:spcPct val="140000"/>
              </a:lnSpc>
              <a:spcBef>
                <a:spcPts val="0"/>
              </a:spcBef>
              <a:spcAft>
                <a:spcPts val="800"/>
              </a:spcAft>
            </a:pPr>
            <a:r>
              <a:rPr sz="1400" b="0" i="0" lang="sv-SE">
                <a:latin typeface="Arial"/>
              </a:rPr>
              <a:t>Eleverna skriver individuellt i 2 minuter: "Tre frågor jag ska ställa min handledare under APL." Sedan delar några frivilliga. Max 2–3 elever. Läraren skriver upp bra frågor på tavlan.</a:t>
            </a:r>
          </a:p>
          <a:p>
            <a:pPr algn="l">
              <a:lnSpc>
                <a:spcPct val="100000"/>
              </a:lnSpc>
              <a:spcBef>
                <a:spcPts val="0"/>
              </a:spcBef>
              <a:spcAft>
                <a:spcPts val="200"/>
              </a:spcAft>
            </a:pPr>
            <a:r>
              <a:rPr sz="600" b="0" i="0" lang="sv-SE">
                <a:latin typeface="Arial"/>
              </a:rPr>
              <a:t/>
            </a:r>
          </a:p>
          <a:p>
            <a:pPr algn="l">
              <a:lnSpc>
                <a:spcPct val="100000"/>
              </a:lnSpc>
              <a:spcBef>
                <a:spcPts val="0"/>
              </a:spcBef>
              <a:spcAft>
                <a:spcPts val="200"/>
              </a:spcAft>
            </a:pPr>
            <a:r>
              <a:rPr sz="600" b="0" i="0" lang="sv-SE">
                <a:latin typeface="Arial"/>
              </a:rPr>
              <a:t/>
            </a:r>
          </a:p>
          <a:p>
            <a:pPr algn="l">
              <a:lnSpc>
                <a:spcPct val="100000"/>
              </a:lnSpc>
              <a:spcBef>
                <a:spcPts val="1200"/>
              </a:spcBef>
              <a:spcAft>
                <a:spcPts val="400"/>
              </a:spcAft>
            </a:pPr>
            <a:r>
              <a:rPr sz="1600" b="1" i="0" lang="sv-SE">
                <a:solidFill>
                  <a:srgbClr val="666666"/>
                </a:solidFill>
                <a:latin typeface="Arial"/>
              </a:rPr>
              <a:t>💭 PEDAGOGISK NOT</a:t>
            </a:r>
          </a:p>
          <a:p>
            <a:pPr algn="l">
              <a:lnSpc>
                <a:spcPct val="140000"/>
              </a:lnSpc>
              <a:spcBef>
                <a:spcPts val="0"/>
              </a:spcBef>
              <a:spcAft>
                <a:spcPts val="800"/>
              </a:spcAft>
            </a:pPr>
            <a:r>
              <a:rPr sz="1400" b="0" i="0" lang="sv-SE">
                <a:solidFill>
                  <a:srgbClr val="444444"/>
                </a:solidFill>
                <a:latin typeface="Arial"/>
              </a:rPr>
              <a:t>TID: 6 minuter.</a:t>
            </a:r>
          </a:p>
          <a:p>
            <a:pPr lvl="1" algn="l">
              <a:lnSpc>
                <a:spcPct val="140000"/>
              </a:lnSpc>
              <a:spcBef>
                <a:spcPts val="0"/>
              </a:spcBef>
              <a:spcAft>
                <a:spcPts val="800"/>
              </a:spcAft>
            </a:pPr>
            <a:r>
              <a:rPr sz="1400" b="0" i="0" lang="sv-SE">
                <a:solidFill>
                  <a:srgbClr val="444444"/>
                </a:solidFill>
                <a:latin typeface="Arial"/>
              </a:rPr>
              <a:t>Frågorna ska vara öppna och respektfulla — undvik frågor som låter kritiska.</a:t>
            </a:r>
          </a:p>
          <a:p>
            <a:pPr lvl="1" algn="l">
              <a:lnSpc>
                <a:spcPct val="140000"/>
              </a:lnSpc>
              <a:spcBef>
                <a:spcPts val="0"/>
              </a:spcBef>
              <a:spcAft>
                <a:spcPts val="800"/>
              </a:spcAft>
            </a:pPr>
            <a:r>
              <a:rPr sz="1400" b="0" i="0" lang="sv-SE">
                <a:solidFill>
                  <a:srgbClr val="444444"/>
                </a:solidFill>
                <a:latin typeface="Arial"/>
              </a:rPr>
              <a:t>Obs-fasen är viktig — påminn eleven att "bara titta" är ett legitimt yrkessteg.</a:t>
            </a:r>
          </a:p>
          <a:p>
            <a:pPr lvl="1" algn="l">
              <a:lnSpc>
                <a:spcPct val="140000"/>
              </a:lnSpc>
              <a:spcBef>
                <a:spcPts val="0"/>
              </a:spcBef>
              <a:spcAft>
                <a:spcPts val="800"/>
              </a:spcAft>
            </a:pPr>
            <a:r>
              <a:rPr sz="1400" b="0" i="0" lang="sv-SE">
                <a:solidFill>
                  <a:srgbClr val="444444"/>
                </a:solidFill>
                <a:latin typeface="Arial"/>
              </a:rPr>
              <a:t>GY25 K2/K3: tillämpa och resonera — eleven tillämpar strategier och resonerar kring eget lärande.</a:t>
            </a:r>
          </a:p>
          <a:p>
            <a:pPr lvl="1" algn="l">
              <a:lnSpc>
                <a:spcPct val="140000"/>
              </a:lnSpc>
              <a:spcBef>
                <a:spcPts val="0"/>
              </a:spcBef>
              <a:spcAft>
                <a:spcPts val="800"/>
              </a:spcAft>
            </a:pPr>
            <a:r>
              <a:rPr sz="1400" b="0" i="0" lang="sv-SE">
                <a:solidFill>
                  <a:srgbClr val="444444"/>
                </a:solidFill>
                <a:latin typeface="Arial"/>
              </a:rPr>
              <a:t>Koppling till självreglering (Storvik &amp; Wåxberg): PLANERA → GENOMFÖRA → UTvÄRDERA. Eleven planerar frågor och strategier.</a:t>
            </a:r>
          </a:p>
          <a:p>
            <a:pPr lvl="1" algn="l">
              <a:lnSpc>
                <a:spcPct val="140000"/>
              </a:lnSpc>
              <a:spcBef>
                <a:spcPts val="0"/>
              </a:spcBef>
              <a:spcAft>
                <a:spcPts val="800"/>
              </a:spcAft>
            </a:pPr>
            <a:r>
              <a:rPr sz="1400" b="0" i="0" lang="sv-SE">
                <a:solidFill>
                  <a:srgbClr val="444444"/>
                </a:solidFill>
                <a:latin typeface="Arial"/>
              </a:rPr>
              <a:t>Tidskänsligt: 2 min skrivtid räcker — stoppa mjukt.</a:t>
            </a:r>
          </a:p>
          <a:p>
            <a:pPr algn="l">
              <a:lnSpc>
                <a:spcPct val="100000"/>
              </a:lnSpc>
              <a:spcBef>
                <a:spcPts val="0"/>
              </a:spcBef>
              <a:spcAft>
                <a:spcPts val="200"/>
              </a:spcAft>
            </a:pPr>
            <a:r>
              <a:rPr sz="600" b="0" i="0" lang="sv-SE">
                <a:latin typeface="Arial"/>
              </a:rPr>
              <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9.jpg"/><Relationship Id="rId3" Type="http://schemas.openxmlformats.org/officeDocument/2006/relationships/notesSlide" Target="../notesSlides/notesSlide9.xml"/><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0.jpg"/><Relationship Id="rId3" Type="http://schemas.openxmlformats.org/officeDocument/2006/relationships/notesSlide" Target="../notesSlides/notesSlide10.xml"/><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1.jpg"/><Relationship Id="rId3" Type="http://schemas.openxmlformats.org/officeDocument/2006/relationships/notesSlide" Target="../notesSlides/notesSlide11.xml"/><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g"/><Relationship Id="rId3" Type="http://schemas.openxmlformats.org/officeDocument/2006/relationships/notesSlide" Target="../notesSlides/notesSlide1.xml"/><Relationship Id="rId4" Type="http://schemas.openxmlformats.org/officeDocument/2006/relationships/image" Target="../media/image1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jpg"/><Relationship Id="rId3" Type="http://schemas.openxmlformats.org/officeDocument/2006/relationships/notesSlide" Target="../notesSlides/notesSlide2.xml"/><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jpg"/><Relationship Id="rId3" Type="http://schemas.openxmlformats.org/officeDocument/2006/relationships/notesSlide" Target="../notesSlides/notesSlide3.xml"/><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jpg"/><Relationship Id="rId3" Type="http://schemas.openxmlformats.org/officeDocument/2006/relationships/notesSlide" Target="../notesSlides/notesSlide4.xml"/><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5.jpg"/><Relationship Id="rId3" Type="http://schemas.openxmlformats.org/officeDocument/2006/relationships/notesSlide" Target="../notesSlides/notesSlide5.xml"/><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6.jpg"/><Relationship Id="rId3" Type="http://schemas.openxmlformats.org/officeDocument/2006/relationships/notesSlide" Target="../notesSlides/notesSlide6.xml"/><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7.jpg"/><Relationship Id="rId3" Type="http://schemas.openxmlformats.org/officeDocument/2006/relationships/notesSlide" Target="../notesSlides/notesSlide7.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8.jpg"/><Relationship Id="rId3" Type="http://schemas.openxmlformats.org/officeDocument/2006/relationships/notesSlide" Target="../notesSlides/notesSlide8.xml"/><Relationship Id="rId4" Type="http://schemas.openxmlformats.org/officeDocument/2006/relationships/image" Target="../media/image12.png"/></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Shape 0"/>
          <p:cNvSpPr/>
          <p:nvPr/>
        </p:nvSpPr>
        <p:spPr>
          <a:xfrm>
            <a:off x="347472" y="347472"/>
            <a:ext cx="146304" cy="6163056"/>
          </a:xfrm>
          <a:prstGeom prst="rect">
            <a:avLst/>
          </a:prstGeom>
          <a:solidFill>
            <a:srgbClr val="B79B58"/>
          </a:solidFill>
          <a:ln w="12700">
            <a:solidFill>
              <a:srgbClr val="B79B58"/>
            </a:solidFill>
            <a:prstDash val="solid"/>
          </a:ln>
        </p:spPr>
        <p:txBody>
          <a:bodyPr wrap="square"/>
          <a:p/>
        </p:txBody>
      </p:sp>
      <p:sp>
        <p:nvSpPr>
          <p:cNvPr id="3" name="Shape 1"/>
          <p:cNvSpPr/>
          <p:nvPr/>
        </p:nvSpPr>
        <p:spPr>
          <a:xfrm>
            <a:off x="658368" y="731520"/>
            <a:ext cx="2194560" cy="0"/>
          </a:xfrm>
          <a:prstGeom prst="line">
            <a:avLst/>
          </a:prstGeom>
          <a:noFill/>
          <a:ln w="20320">
            <a:solidFill>
              <a:srgbClr val="B79B58"/>
            </a:solidFill>
            <a:prstDash val="solid"/>
          </a:ln>
        </p:spPr>
        <p:txBody>
          <a:bodyPr wrap="square"/>
          <a:p/>
        </p:txBody>
      </p:sp>
      <p:sp>
        <p:nvSpPr>
          <p:cNvPr id="4" name="Text 2"/>
          <p:cNvSpPr/>
          <p:nvPr/>
        </p:nvSpPr>
        <p:spPr>
          <a:xfrm>
            <a:off x="658368" y="1508760"/>
            <a:ext cx="8686800" cy="685800"/>
          </a:xfrm>
          <a:prstGeom prst="rect">
            <a:avLst/>
          </a:prstGeom>
          <a:noFill/>
          <a:ln/>
        </p:spPr>
        <p:txBody>
          <a:bodyPr wrap="square" lIns="0" tIns="0" rIns="0" bIns="0" rtlCol="0" anchor="ctr"/>
          <a:lstStyle/>
          <a:p>
            <a:pPr indent="0" marL="0">
              <a:buNone/>
            </a:pPr>
            <a:r>
              <a:rPr lang="sv-SE" sz="4200" dirty="0">
                <a:solidFill>
                  <a:srgbClr val="18212F"/>
                </a:solidFill>
                <a:latin typeface="Georgia" pitchFamily="34" charset="0"/>
                <a:ea typeface="Georgia" pitchFamily="34" charset="-122"/>
                <a:cs typeface="Georgia" pitchFamily="34" charset="-120"/>
              </a:rPr>
              <a:t>PEDA1000X — Vem är du i olika roller? Studiestrategier inför APL</a:t>
            </a:r>
            <a:endParaRPr lang="en-US" sz="4200" dirty="0"/>
          </a:p>
        </p:txBody>
      </p:sp>
      <p:sp>
        <p:nvSpPr>
          <p:cNvPr id="5" name="Text 3"/>
          <p:cNvSpPr/>
          <p:nvPr/>
        </p:nvSpPr>
        <p:spPr>
          <a:xfrm>
            <a:off x="685800" y="2423160"/>
            <a:ext cx="8046720" cy="320040"/>
          </a:xfrm>
          <a:prstGeom prst="rect">
            <a:avLst/>
          </a:prstGeom>
          <a:noFill/>
          <a:ln/>
        </p:spPr>
        <p:txBody>
          <a:bodyPr wrap="square" lIns="0" tIns="0" rIns="0" bIns="0" rtlCol="0" anchor="ctr"/>
          <a:lstStyle/>
          <a:p>
            <a:pPr indent="0" marL="0">
              <a:buNone/>
            </a:pPr>
            <a:r>
              <a:rPr lang="sv-SE" sz="1800" dirty="0">
                <a:solidFill>
                  <a:srgbClr val="667085"/>
                </a:solidFill>
                <a:latin typeface="Arial" pitchFamily="34" charset="0"/>
                <a:ea typeface="Arial" pitchFamily="34" charset="-122"/>
                <a:cs typeface="Arial" pitchFamily="34" charset="-120"/>
              </a:rPr>
              <a:t>genomgång, elevaktivitet och reflektion</a:t>
            </a:r>
            <a:endParaRPr lang="en-US" sz="1800" dirty="0"/>
          </a:p>
        </p:txBody>
      </p:sp>
      <p:sp>
        <p:nvSpPr>
          <p:cNvPr id="6" name="Text 4"/>
          <p:cNvSpPr/>
          <p:nvPr/>
        </p:nvSpPr>
        <p:spPr>
          <a:xfrm>
            <a:off x="685800" y="4069080"/>
            <a:ext cx="3200400" cy="914400"/>
          </a:xfrm>
          <a:prstGeom prst="rect">
            <a:avLst/>
          </a:prstGeom>
          <a:noFill/>
          <a:ln/>
        </p:spPr>
        <p:txBody>
          <a:bodyPr wrap="square" lIns="0" tIns="0" rIns="0" bIns="0" rtlCol="0" anchor="ctr"/>
          <a:lstStyle/>
          <a:p>
            <a:pPr indent="0" marL="0">
              <a:buNone/>
            </a:pPr>
            <a:r>
              <a:rPr lang="sv-SE" sz="1700" dirty="0">
                <a:solidFill>
                  <a:srgbClr val="18212F"/>
                </a:solidFill>
                <a:latin typeface="Arial" pitchFamily="34" charset="0"/>
                <a:ea typeface="Arial" pitchFamily="34" charset="-122"/>
                <a:cs typeface="Arial" pitchFamily="34" charset="-120"/>
              </a:rPr>
              <a:t>Redigerbart undervisningsstöd med lärarnoter</a:t>
            </a:r>
            <a:endParaRPr lang="en-US" sz="1700" dirty="0"/>
          </a:p>
          <a:p>
            <a:pPr indent="0" marL="0">
              <a:buNone/>
            </a:pPr>
            <a:r>
              <a:rPr lang="sv-SE" sz="1700" dirty="0">
                <a:solidFill>
                  <a:srgbClr val="18212F"/>
                </a:solidFill>
                <a:latin typeface="Arial" pitchFamily="34" charset="0"/>
                <a:ea typeface="Arial" pitchFamily="34" charset="-122"/>
                <a:cs typeface="Arial" pitchFamily="34" charset="-120"/>
              </a:rPr>
              <a:t>Lektionsplanerare.se</a:t>
            </a:r>
            <a:endParaRPr lang="en-US" sz="1700" dirty="0"/>
          </a:p>
          <a:p>
            <a:pPr indent="0" marL="0">
              <a:buNone/>
            </a:pPr>
            <a:r>
              <a:rPr lang="sv-SE" sz="1700" dirty="0">
                <a:solidFill>
                  <a:srgbClr val="18212F"/>
                </a:solidFill>
                <a:latin typeface="Arial" pitchFamily="34" charset="0"/>
                <a:ea typeface="Arial" pitchFamily="34" charset="-122"/>
                <a:cs typeface="Arial" pitchFamily="34" charset="-120"/>
              </a:rPr>
              <a:t>2026-07-31</a:t>
            </a:r>
            <a:endParaRPr lang="en-US" sz="1700" dirty="0"/>
          </a:p>
        </p:txBody>
      </p:sp>
      <p:sp>
        <p:nvSpPr>
          <p:cNvPr id="7" name="Shape 5"/>
          <p:cNvSpPr/>
          <p:nvPr/>
        </p:nvSpPr>
        <p:spPr>
          <a:xfrm>
            <a:off x="685800" y="6263640"/>
            <a:ext cx="10789920" cy="0"/>
          </a:xfrm>
          <a:prstGeom prst="line">
            <a:avLst/>
          </a:prstGeom>
          <a:noFill/>
          <a:ln w="9525">
            <a:solidFill>
              <a:srgbClr val="D9D3C6"/>
            </a:solidFill>
            <a:prstDash val="solid"/>
          </a:ln>
        </p:spPr>
        <p:txBody>
          <a:bodyPr wrap="square"/>
          <a:p/>
        </p:txBody>
      </p:sp>
      <p:sp>
        <p:nvSpPr>
          <p:cNvPr id="8" name="Text 6"/>
          <p:cNvSpPr/>
          <p:nvPr/>
        </p:nvSpPr>
        <p:spPr>
          <a:xfrm>
            <a:off x="10515600" y="6355080"/>
            <a:ext cx="960120" cy="201168"/>
          </a:xfrm>
          <a:prstGeom prst="rect">
            <a:avLst/>
          </a:prstGeom>
          <a:noFill/>
          <a:ln/>
        </p:spPr>
        <p:txBody>
          <a:bodyPr wrap="square" lIns="0" tIns="0" rIns="0" bIns="0" rtlCol="0" anchor="ctr"/>
          <a:lstStyle/>
          <a:p>
            <a:pPr algn="r" indent="0" marL="0">
              <a:buNone/>
            </a:pPr>
            <a:r>
              <a:rPr lang="sv-SE" sz="950" dirty="0">
                <a:solidFill>
                  <a:srgbClr val="667085"/>
                </a:solidFill>
                <a:latin typeface="Arial" pitchFamily="34" charset="0"/>
                <a:ea typeface="Arial" pitchFamily="34" charset="-122"/>
                <a:cs typeface="Arial" pitchFamily="34" charset="-120"/>
              </a:rPr>
              <a:t>Elegant 01 / 13</a:t>
            </a:r>
            <a:endParaRPr lang="en-US" sz="950" dirty="0"/>
          </a:p>
        </p:txBody>
      </p:sp>
      <p:sp>
        <p:nvSpPr>
          <p:cNvPr id="9" name="TextBox 8"/>
          <p:cNvSpPr txBox="1"/>
          <p:nvPr/>
        </p:nvSpPr>
        <p:spPr>
          <a:xfrm>
            <a:off x="9265920" y="6446520"/>
            <a:ext cx="2743200" cy="320040"/>
          </a:xfrm>
          <a:prstGeom prst="rect">
            <a:avLst/>
          </a:prstGeom>
          <a:noFill/>
        </p:spPr>
        <p:txBody>
          <a:bodyPr wrap="none" lIns="0" rIns="0" tIns="0" bIns="0">
            <a:spAutoFit/>
          </a:bodyPr>
          <a:lstStyle/>
          <a:p>
            <a:pPr algn="ctr"/>
            <a:r>
              <a:rPr sz="1000" b="1" i="0">
                <a:solidFill>
                  <a:srgbClr val="06395E"/>
                </a:solidFill>
              </a:rPr>
              <a:t>lektionsplanerare.se</a:t>
            </a:r>
          </a:p>
        </p:txBody>
      </p:sp>
      <p:pic>
        <p:nvPicPr>
          <p:cNvPr id="10" name="Picture 9" descr="nikky-watermark.png"/>
          <p:cNvPicPr>
            <a:picLocks noChangeAspect="1"/>
          </p:cNvPicPr>
          <p:nvPr/>
        </p:nvPicPr>
        <p:blipFill>
          <a:blip r:embed="rId2"/>
          <a:stretch>
            <a:fillRect/>
          </a:stretch>
        </p:blipFill>
        <p:spPr>
          <a:xfrm>
            <a:off x="9037320" y="6382512"/>
            <a:ext cx="347472" cy="347472"/>
          </a:xfrm>
          <a:prstGeom prst="rect">
            <a:avLst/>
          </a:prstGeom>
        </p:spPr>
      </p:pic>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 0"/>
          <p:cNvSpPr/>
          <p:nvPr/>
        </p:nvSpPr>
        <p:spPr>
          <a:xfrm>
            <a:off x="640080" y="502920"/>
            <a:ext cx="3200400" cy="256032"/>
          </a:xfrm>
          <a:prstGeom prst="rect">
            <a:avLst/>
          </a:prstGeom>
          <a:noFill/>
          <a:ln/>
        </p:spPr>
        <p:txBody>
          <a:bodyPr wrap="square" lIns="0" tIns="0" rIns="0" bIns="0" rtlCol="0" anchor="ctr"/>
          <a:lstStyle/>
          <a:p>
            <a:pPr indent="0" marL="0">
              <a:buNone/>
            </a:pPr>
            <a:r>
              <a:rPr lang="sv-SE" sz="950" b="1" dirty="0">
                <a:solidFill>
                  <a:srgbClr val="B79B58"/>
                </a:solidFill>
                <a:latin typeface="Arial" pitchFamily="34" charset="0"/>
                <a:ea typeface="Arial" pitchFamily="34" charset="-122"/>
                <a:cs typeface="Arial" pitchFamily="34" charset="-120"/>
              </a:rPr>
              <a:t>UNDERVISNINGSMALL</a:t>
            </a:r>
            <a:endParaRPr lang="en-US" sz="950" dirty="0"/>
          </a:p>
        </p:txBody>
      </p:sp>
      <p:sp>
        <p:nvSpPr>
          <p:cNvPr id="3" name="Text 1"/>
          <p:cNvSpPr/>
          <p:nvPr/>
        </p:nvSpPr>
        <p:spPr>
          <a:xfrm>
            <a:off x="640080" y="868680"/>
            <a:ext cx="8595360" cy="502920"/>
          </a:xfrm>
          <a:prstGeom prst="rect">
            <a:avLst/>
          </a:prstGeom>
          <a:noFill/>
          <a:ln/>
        </p:spPr>
        <p:txBody>
          <a:bodyPr wrap="square" lIns="0" tIns="0" rIns="0" bIns="0" rtlCol="0" anchor="ctr"/>
          <a:lstStyle/>
          <a:p>
            <a:pPr indent="0" marL="0">
              <a:buNone/>
            </a:pPr>
            <a:r>
              <a:rPr lang="sv-SE" sz="3200" dirty="0">
                <a:solidFill>
                  <a:srgbClr val="18212F"/>
                </a:solidFill>
                <a:latin typeface="Georgia" pitchFamily="34" charset="0"/>
                <a:ea typeface="Georgia" pitchFamily="34" charset="-122"/>
                <a:cs typeface="Georgia" pitchFamily="34" charset="-120"/>
              </a:rPr>
              <a:t>Strategier inför din första APL-vecka</a:t>
            </a:r>
            <a:endParaRPr lang="en-US" sz="3200" dirty="0"/>
          </a:p>
        </p:txBody>
      </p:sp>
      <p:sp>
        <p:nvSpPr>
          <p:cNvPr id="4" name="Text 2"/>
          <p:cNvSpPr/>
          <p:nvPr/>
        </p:nvSpPr>
        <p:spPr>
          <a:xfrm>
            <a:off x="658368" y="1600200"/>
            <a:ext cx="7863840" cy="256032"/>
          </a:xfrm>
          <a:prstGeom prst="rect">
            <a:avLst/>
          </a:prstGeom>
          <a:noFill/>
          <a:ln/>
        </p:spPr>
        <p:txBody>
          <a:bodyPr wrap="square" lIns="0" tIns="0" rIns="0" bIns="0" rtlCol="0" anchor="ctr"/>
          <a:lstStyle/>
          <a:p>
            <a:pPr indent="0" marL="0">
              <a:buNone/>
            </a:pPr>
            <a:r>
              <a:rPr lang="sv-SE" sz="1400" dirty="0">
                <a:solidFill>
                  <a:srgbClr val="667085"/>
                </a:solidFill>
                <a:latin typeface="Arial" pitchFamily="34" charset="0"/>
                <a:ea typeface="Arial" pitchFamily="34" charset="-122"/>
                <a:cs typeface="Arial" pitchFamily="34" charset="-120"/>
              </a:rPr>
              <a:t>Bygg upp förståelsen steg för steg.</a:t>
            </a:r>
            <a:endParaRPr lang="en-US" sz="1400" dirty="0"/>
          </a:p>
        </p:txBody>
      </p:sp>
      <p:sp>
        <p:nvSpPr>
          <p:cNvPr id="5" name="Text 3"/>
          <p:cNvSpPr/>
          <p:nvPr/>
        </p:nvSpPr>
        <p:spPr>
          <a:xfrm>
            <a:off x="640080" y="6446520"/>
            <a:ext cx="3474720" cy="182880"/>
          </a:xfrm>
          <a:prstGeom prst="rect">
            <a:avLst/>
          </a:prstGeom>
          <a:noFill/>
          <a:ln/>
        </p:spPr>
        <p:txBody>
          <a:bodyPr wrap="square" lIns="0" tIns="0" rIns="0" bIns="0" rtlCol="0" anchor="ctr"/>
          <a:lstStyle/>
          <a:p>
            <a:pPr indent="0" marL="0">
              <a:buNone/>
            </a:pPr>
            <a:r>
              <a:rPr lang="sv-SE" sz="850" dirty="0">
                <a:solidFill>
                  <a:srgbClr val="667085"/>
                </a:solidFill>
                <a:latin typeface="Arial" pitchFamily="34" charset="0"/>
                <a:ea typeface="Arial" pitchFamily="34" charset="-122"/>
                <a:cs typeface="Arial" pitchFamily="34" charset="-120"/>
              </a:rPr>
              <a:t>PEDA1000X — Vem är du i olika roller? Studiestrategier </a:t>
            </a:r>
            <a:endParaRPr lang="en-US" sz="850" dirty="0"/>
          </a:p>
        </p:txBody>
      </p:sp>
      <p:sp>
        <p:nvSpPr>
          <p:cNvPr id="6" name="Text 4"/>
          <p:cNvSpPr/>
          <p:nvPr/>
        </p:nvSpPr>
        <p:spPr>
          <a:xfrm>
            <a:off x="11064240" y="6419088"/>
            <a:ext cx="502920" cy="237744"/>
          </a:xfrm>
          <a:prstGeom prst="rect">
            <a:avLst/>
          </a:prstGeom>
          <a:noFill/>
          <a:ln/>
        </p:spPr>
        <p:txBody>
          <a:bodyPr wrap="square" lIns="0" tIns="0" rIns="0" bIns="0" rtlCol="0" anchor="ctr"/>
          <a:lstStyle/>
          <a:p>
            <a:pPr algn="r" indent="0" marL="0">
              <a:buNone/>
            </a:pPr>
            <a:r>
              <a:rPr lang="sv-SE" sz="950" b="1" dirty="0">
                <a:solidFill>
                  <a:srgbClr val="18212F"/>
                </a:solidFill>
                <a:latin typeface="Arial" pitchFamily="34" charset="0"/>
                <a:ea typeface="Arial" pitchFamily="34" charset="-122"/>
                <a:cs typeface="Arial" pitchFamily="34" charset="-120"/>
              </a:rPr>
              <a:t>10</a:t>
            </a:r>
            <a:endParaRPr lang="en-US" sz="950" dirty="0"/>
          </a:p>
        </p:txBody>
      </p:sp>
      <p:sp>
        <p:nvSpPr>
          <p:cNvPr id="7" name="Shape 5"/>
          <p:cNvSpPr/>
          <p:nvPr/>
        </p:nvSpPr>
        <p:spPr>
          <a:xfrm>
            <a:off x="640080" y="6291072"/>
            <a:ext cx="10881360" cy="0"/>
          </a:xfrm>
          <a:prstGeom prst="line">
            <a:avLst/>
          </a:prstGeom>
          <a:noFill/>
          <a:ln w="9525">
            <a:solidFill>
              <a:srgbClr val="D9D3C6"/>
            </a:solidFill>
            <a:prstDash val="solid"/>
          </a:ln>
        </p:spPr>
        <p:txBody>
          <a:bodyPr wrap="square"/>
          <a:p/>
        </p:txBody>
      </p:sp>
      <p:sp>
        <p:nvSpPr>
          <p:cNvPr id="8" name="Text 6"/>
          <p:cNvSpPr/>
          <p:nvPr/>
        </p:nvSpPr>
        <p:spPr>
          <a:xfrm>
            <a:off x="713232" y="2057400"/>
            <a:ext cx="5074920" cy="502920"/>
          </a:xfrm>
          <a:prstGeom prst="rect">
            <a:avLst/>
          </a:prstGeom>
          <a:noFill/>
          <a:ln/>
        </p:spPr>
        <p:txBody>
          <a:bodyPr wrap="square" lIns="762" tIns="762" rIns="762" bIns="762" rtlCol="0" anchor="t">
            <a:normAutofit/>
          </a:bodyPr>
          <a:lstStyle/>
          <a:p>
            <a:pPr algn="l" indent="0" marL="0">
              <a:buNone/>
            </a:pPr>
            <a:r>
              <a:rPr lang="sv-SE" sz="3000" dirty="0">
                <a:solidFill>
                  <a:srgbClr val="18212F"/>
                </a:solidFill>
                <a:latin typeface="Georgia" pitchFamily="34" charset="0"/>
                <a:ea typeface="Georgia" pitchFamily="34" charset="-122"/>
                <a:cs typeface="Georgia" pitchFamily="34" charset="-120"/>
              </a:rPr>
              <a:t/>
            </a:r>
            <a:endParaRPr lang="en-US" sz="3000" dirty="0"/>
          </a:p>
        </p:txBody>
      </p:sp>
      <p:sp>
        <p:nvSpPr>
          <p:cNvPr id="9" name="Text 7"/>
          <p:cNvSpPr/>
          <p:nvPr/>
        </p:nvSpPr>
        <p:spPr>
          <a:xfrm>
            <a:off x="731520" y="2788920"/>
            <a:ext cx="5166360" cy="1508760"/>
          </a:xfrm>
          <a:prstGeom prst="rect">
            <a:avLst/>
          </a:prstGeom>
          <a:noFill/>
          <a:ln/>
        </p:spPr>
        <p:txBody>
          <a:bodyPr wrap="square" lIns="762" tIns="762" rIns="762" bIns="762" rtlCol="0" anchor="t">
            <a:normAutofit/>
          </a:bodyPr>
          <a:lstStyle/>
          <a:p>
            <a:pPr algn="l" indent="0" marL="0">
              <a:buNone/>
            </a:pPr>
            <a:r>
              <a:rPr lang="sv-SE" sz="1900" dirty="0">
                <a:solidFill>
                  <a:srgbClr val="18212F"/>
                </a:solidFill>
                <a:latin typeface="Arial" pitchFamily="34" charset="0"/>
                <a:ea typeface="Arial" pitchFamily="34" charset="-122"/>
                <a:cs typeface="Arial" pitchFamily="34" charset="-120"/>
              </a:rPr>
              <a:t/>
            </a:r>
            <a:endParaRPr lang="en-US" sz="1900" dirty="0"/>
          </a:p>
        </p:txBody>
      </p:sp>
      <p:sp>
        <p:nvSpPr>
          <p:cNvPr id="10" name="Shape 8"/>
          <p:cNvSpPr/>
          <p:nvPr/>
        </p:nvSpPr>
        <p:spPr>
          <a:xfrm>
            <a:off x="6400800" y="1965960"/>
            <a:ext cx="0" cy="3611880"/>
          </a:xfrm>
          <a:prstGeom prst="line">
            <a:avLst/>
          </a:prstGeom>
          <a:noFill/>
          <a:ln w="12700">
            <a:solidFill>
              <a:srgbClr val="D9D3C6"/>
            </a:solidFill>
            <a:prstDash val="solid"/>
          </a:ln>
        </p:spPr>
        <p:txBody>
          <a:bodyPr wrap="square"/>
          <a:p/>
        </p:txBody>
      </p:sp>
      <p:sp>
        <p:nvSpPr>
          <p:cNvPr id="11" name="Text 9"/>
          <p:cNvSpPr/>
          <p:nvPr/>
        </p:nvSpPr>
        <p:spPr>
          <a:xfrm>
            <a:off x="6812280" y="2075688"/>
            <a:ext cx="3108960" cy="320040"/>
          </a:xfrm>
          <a:prstGeom prst="rect">
            <a:avLst/>
          </a:prstGeom>
          <a:noFill/>
          <a:ln/>
        </p:spPr>
        <p:txBody>
          <a:bodyPr wrap="square" lIns="762" tIns="762" rIns="762" bIns="762" rtlCol="0" anchor="t">
            <a:normAutofit/>
          </a:bodyPr>
          <a:lstStyle/>
          <a:p>
            <a:pPr algn="l" indent="0" marL="0">
              <a:buNone/>
            </a:pPr>
            <a:r>
              <a:rPr lang="sv-SE" sz="2300" dirty="0">
                <a:solidFill>
                  <a:srgbClr val="18212F"/>
                </a:solidFill>
                <a:latin typeface="Georgia" pitchFamily="34" charset="0"/>
                <a:ea typeface="Georgia" pitchFamily="34" charset="-122"/>
                <a:cs typeface="Georgia" pitchFamily="34" charset="-120"/>
              </a:rPr>
              <a:t>Tre nyckelpunkter</a:t>
            </a:r>
            <a:endParaRPr lang="en-US" sz="2300" dirty="0"/>
          </a:p>
        </p:txBody>
      </p:sp>
      <p:sp>
        <p:nvSpPr>
          <p:cNvPr id="12" name="Text 10"/>
          <p:cNvSpPr/>
          <p:nvPr/>
        </p:nvSpPr>
        <p:spPr>
          <a:xfrm>
            <a:off x="6812280" y="2788920"/>
            <a:ext cx="320040" cy="228600"/>
          </a:xfrm>
          <a:prstGeom prst="rect">
            <a:avLst/>
          </a:prstGeom>
          <a:noFill/>
          <a:ln/>
        </p:spPr>
        <p:txBody>
          <a:bodyPr wrap="square" lIns="0" tIns="0" rIns="0" bIns="0" rtlCol="0" anchor="ctr"/>
          <a:lstStyle/>
          <a:p>
            <a:pPr indent="0" marL="0">
              <a:buNone/>
            </a:pPr>
            <a:r>
              <a:rPr lang="sv-SE" sz="1900" b="1" dirty="0">
                <a:solidFill>
                  <a:srgbClr val="B79B58"/>
                </a:solidFill>
                <a:latin typeface="Arial" pitchFamily="34" charset="0"/>
                <a:ea typeface="Arial" pitchFamily="34" charset="-122"/>
                <a:cs typeface="Arial" pitchFamily="34" charset="-120"/>
              </a:rPr>
              <a:t>—</a:t>
            </a:r>
            <a:endParaRPr lang="en-US" sz="1900" dirty="0"/>
          </a:p>
        </p:txBody>
      </p:sp>
      <p:sp>
        <p:nvSpPr>
          <p:cNvPr id="13" name="Text 11"/>
          <p:cNvSpPr/>
          <p:nvPr/>
        </p:nvSpPr>
        <p:spPr>
          <a:xfrm>
            <a:off x="7205472" y="2761488"/>
            <a:ext cx="3200400" cy="347472"/>
          </a:xfrm>
          <a:prstGeom prst="rect">
            <a:avLst/>
          </a:prstGeom>
          <a:noFill/>
          <a:ln/>
        </p:spPr>
        <p:txBody>
          <a:bodyPr wrap="square" lIns="762" tIns="762" rIns="762" bIns="762" rtlCol="0" anchor="t">
            <a:normAutofit/>
          </a:bodyPr>
          <a:lstStyle/>
          <a:p>
            <a:pPr algn="l" indent="0" marL="0">
              <a:buNone/>
            </a:pPr>
            <a:r>
              <a:rPr lang="sv-SE" sz="1900" dirty="0">
                <a:solidFill>
                  <a:srgbClr val="18212F"/>
                </a:solidFill>
                <a:latin typeface="Arial" pitchFamily="34" charset="0"/>
                <a:ea typeface="Arial" pitchFamily="34" charset="-122"/>
                <a:cs typeface="Arial" pitchFamily="34" charset="-120"/>
              </a:rPr>
              <a:t>Var nyfiken — ställ frågor till handledaren</a:t>
            </a:r>
            <a:endParaRPr lang="en-US" sz="1900" dirty="0"/>
          </a:p>
        </p:txBody>
      </p:sp>
      <p:sp>
        <p:nvSpPr>
          <p:cNvPr id="14" name="Text 12"/>
          <p:cNvSpPr/>
          <p:nvPr/>
        </p:nvSpPr>
        <p:spPr>
          <a:xfrm>
            <a:off x="6812280" y="3502152"/>
            <a:ext cx="320040" cy="228600"/>
          </a:xfrm>
          <a:prstGeom prst="rect">
            <a:avLst/>
          </a:prstGeom>
          <a:noFill/>
          <a:ln/>
        </p:spPr>
        <p:txBody>
          <a:bodyPr wrap="square" lIns="0" tIns="0" rIns="0" bIns="0" rtlCol="0" anchor="ctr"/>
          <a:lstStyle/>
          <a:p>
            <a:pPr indent="0" marL="0">
              <a:buNone/>
            </a:pPr>
            <a:r>
              <a:rPr lang="sv-SE" sz="1900" b="1" dirty="0">
                <a:solidFill>
                  <a:srgbClr val="B79B58"/>
                </a:solidFill>
                <a:latin typeface="Arial" pitchFamily="34" charset="0"/>
                <a:ea typeface="Arial" pitchFamily="34" charset="-122"/>
                <a:cs typeface="Arial" pitchFamily="34" charset="-120"/>
              </a:rPr>
              <a:t>—</a:t>
            </a:r>
            <a:endParaRPr lang="en-US" sz="1900" dirty="0"/>
          </a:p>
        </p:txBody>
      </p:sp>
      <p:sp>
        <p:nvSpPr>
          <p:cNvPr id="15" name="Text 13"/>
          <p:cNvSpPr/>
          <p:nvPr/>
        </p:nvSpPr>
        <p:spPr>
          <a:xfrm>
            <a:off x="7205472" y="3474720"/>
            <a:ext cx="3200400" cy="347472"/>
          </a:xfrm>
          <a:prstGeom prst="rect">
            <a:avLst/>
          </a:prstGeom>
          <a:noFill/>
          <a:ln/>
        </p:spPr>
        <p:txBody>
          <a:bodyPr wrap="square" lIns="762" tIns="762" rIns="762" bIns="762" rtlCol="0" anchor="t">
            <a:normAutofit/>
          </a:bodyPr>
          <a:lstStyle/>
          <a:p>
            <a:pPr algn="l" indent="0" marL="0">
              <a:buNone/>
            </a:pPr>
            <a:r>
              <a:rPr lang="sv-SE" sz="1900" dirty="0">
                <a:solidFill>
                  <a:srgbClr val="18212F"/>
                </a:solidFill>
                <a:latin typeface="Arial" pitchFamily="34" charset="0"/>
                <a:ea typeface="Arial" pitchFamily="34" charset="-122"/>
                <a:cs typeface="Arial" pitchFamily="34" charset="-120"/>
              </a:rPr>
              <a:t>Obs — lär känna barnen innan du agerar</a:t>
            </a:r>
            <a:endParaRPr lang="en-US" sz="1900" dirty="0"/>
          </a:p>
        </p:txBody>
      </p:sp>
      <p:sp>
        <p:nvSpPr>
          <p:cNvPr id="16" name="Text 14"/>
          <p:cNvSpPr/>
          <p:nvPr/>
        </p:nvSpPr>
        <p:spPr>
          <a:xfrm>
            <a:off x="6812280" y="4215384"/>
            <a:ext cx="320040" cy="228600"/>
          </a:xfrm>
          <a:prstGeom prst="rect">
            <a:avLst/>
          </a:prstGeom>
          <a:noFill/>
          <a:ln/>
        </p:spPr>
        <p:txBody>
          <a:bodyPr wrap="square" lIns="0" tIns="0" rIns="0" bIns="0" rtlCol="0" anchor="ctr"/>
          <a:lstStyle/>
          <a:p>
            <a:pPr indent="0" marL="0">
              <a:buNone/>
            </a:pPr>
            <a:r>
              <a:rPr lang="sv-SE" sz="1900" b="1" dirty="0">
                <a:solidFill>
                  <a:srgbClr val="B79B58"/>
                </a:solidFill>
                <a:latin typeface="Arial" pitchFamily="34" charset="0"/>
                <a:ea typeface="Arial" pitchFamily="34" charset="-122"/>
                <a:cs typeface="Arial" pitchFamily="34" charset="-120"/>
              </a:rPr>
              <a:t>—</a:t>
            </a:r>
            <a:endParaRPr lang="en-US" sz="1900" dirty="0"/>
          </a:p>
        </p:txBody>
      </p:sp>
      <p:sp>
        <p:nvSpPr>
          <p:cNvPr id="17" name="Text 15"/>
          <p:cNvSpPr/>
          <p:nvPr/>
        </p:nvSpPr>
        <p:spPr>
          <a:xfrm>
            <a:off x="7205472" y="4187952"/>
            <a:ext cx="3200400" cy="347472"/>
          </a:xfrm>
          <a:prstGeom prst="rect">
            <a:avLst/>
          </a:prstGeom>
          <a:noFill/>
          <a:ln/>
        </p:spPr>
        <p:txBody>
          <a:bodyPr wrap="square" lIns="762" tIns="762" rIns="762" bIns="762" rtlCol="0" anchor="t">
            <a:normAutofit/>
          </a:bodyPr>
          <a:lstStyle/>
          <a:p>
            <a:pPr algn="l" indent="0" marL="0">
              <a:buNone/>
            </a:pPr>
            <a:r>
              <a:rPr lang="sv-SE" sz="1900" dirty="0">
                <a:solidFill>
                  <a:srgbClr val="18212F"/>
                </a:solidFill>
                <a:latin typeface="Arial" pitchFamily="34" charset="0"/>
                <a:ea typeface="Arial" pitchFamily="34" charset="-122"/>
                <a:cs typeface="Arial" pitchFamily="34" charset="-120"/>
              </a:rPr>
              <a:t>Ta med dig självreflektionen från idag</a:t>
            </a:r>
            <a:endParaRPr lang="en-US" sz="1900" dirty="0"/>
          </a:p>
        </p:txBody>
      </p:sp>
      <p:sp>
        <p:nvSpPr>
          <p:cNvPr id="18" name="Text 16"/>
          <p:cNvSpPr/>
          <p:nvPr/>
        </p:nvSpPr>
        <p:spPr>
          <a:xfrm>
            <a:off x="731520" y="5120640"/>
            <a:ext cx="8046720" cy="320040"/>
          </a:xfrm>
          <a:prstGeom prst="rect">
            <a:avLst/>
          </a:prstGeom>
          <a:noFill/>
          <a:ln/>
        </p:spPr>
        <p:txBody>
          <a:bodyPr wrap="square" lIns="762" tIns="762" rIns="762" bIns="762" rtlCol="0" anchor="t">
            <a:normAutofit/>
          </a:bodyPr>
          <a:lstStyle/>
          <a:p>
            <a:pPr algn="l" indent="0" marL="0">
              <a:buNone/>
            </a:pPr>
            <a:r>
              <a:rPr lang="sv-SE" sz="1600" dirty="0">
                <a:solidFill>
                  <a:srgbClr val="667085"/>
                </a:solidFill>
                <a:latin typeface="Arial" pitchFamily="34" charset="0"/>
                <a:ea typeface="Arial" pitchFamily="34" charset="-122"/>
                <a:cs typeface="Arial" pitchFamily="34" charset="-120"/>
              </a:rPr>
              <a:t>Fundera: Vad visar situationen och varför är den viktig?</a:t>
            </a:r>
            <a:endParaRPr lang="en-US" sz="1600" dirty="0"/>
          </a:p>
        </p:txBody>
      </p:sp>
      <p:pic>
        <p:nvPicPr>
          <p:cNvPr id="19" name="Picture 18" descr="tmpll2deegk.jpg"/>
          <p:cNvPicPr>
            <a:picLocks noChangeAspect="1"/>
          </p:cNvPicPr>
          <p:nvPr/>
        </p:nvPicPr>
        <p:blipFill>
          <a:blip r:embed="rId2"/>
          <a:stretch>
            <a:fillRect/>
          </a:stretch>
        </p:blipFill>
        <p:spPr>
          <a:xfrm>
            <a:off x="991060" y="1993392"/>
            <a:ext cx="4592416" cy="3063240"/>
          </a:xfrm>
          <a:prstGeom prst="rect">
            <a:avLst/>
          </a:prstGeom>
        </p:spPr>
      </p:pic>
      <p:sp>
        <p:nvSpPr>
          <p:cNvPr id="20" name="TextBox 19"/>
          <p:cNvSpPr txBox="1"/>
          <p:nvPr/>
        </p:nvSpPr>
        <p:spPr>
          <a:xfrm>
            <a:off x="9265920" y="6446520"/>
            <a:ext cx="2743200" cy="320040"/>
          </a:xfrm>
          <a:prstGeom prst="rect">
            <a:avLst/>
          </a:prstGeom>
          <a:noFill/>
        </p:spPr>
        <p:txBody>
          <a:bodyPr wrap="none" lIns="0" rIns="0" tIns="0" bIns="0">
            <a:spAutoFit/>
          </a:bodyPr>
          <a:lstStyle/>
          <a:p>
            <a:pPr algn="ctr"/>
            <a:r>
              <a:rPr sz="1000" b="1" i="0">
                <a:solidFill>
                  <a:srgbClr val="06395E"/>
                </a:solidFill>
              </a:rPr>
              <a:t>lektionsplanerare.se</a:t>
            </a:r>
          </a:p>
        </p:txBody>
      </p:sp>
      <p:pic>
        <p:nvPicPr>
          <p:cNvPr id="21" name="Picture 20" descr="nikky-watermark.png"/>
          <p:cNvPicPr>
            <a:picLocks noChangeAspect="1"/>
          </p:cNvPicPr>
          <p:nvPr/>
        </p:nvPicPr>
        <p:blipFill>
          <a:blip r:embed="rId4"/>
          <a:stretch>
            <a:fillRect/>
          </a:stretch>
        </p:blipFill>
        <p:spPr>
          <a:xfrm>
            <a:off x="9037320" y="6382512"/>
            <a:ext cx="347472" cy="347472"/>
          </a:xfrm>
          <a:prstGeom prst="rect">
            <a:avLst/>
          </a:prstGeom>
        </p:spPr>
      </p:pic>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 0"/>
          <p:cNvSpPr/>
          <p:nvPr/>
        </p:nvSpPr>
        <p:spPr>
          <a:xfrm>
            <a:off x="640080" y="502920"/>
            <a:ext cx="3200400" cy="256032"/>
          </a:xfrm>
          <a:prstGeom prst="rect">
            <a:avLst/>
          </a:prstGeom>
          <a:noFill/>
          <a:ln/>
        </p:spPr>
        <p:txBody>
          <a:bodyPr wrap="square" lIns="0" tIns="0" rIns="0" bIns="0" rtlCol="0" anchor="ctr"/>
          <a:lstStyle/>
          <a:p>
            <a:pPr indent="0" marL="0">
              <a:buNone/>
            </a:pPr>
            <a:r>
              <a:rPr lang="sv-SE" sz="950" b="1" dirty="0">
                <a:solidFill>
                  <a:srgbClr val="B79B58"/>
                </a:solidFill>
                <a:latin typeface="Arial" pitchFamily="34" charset="0"/>
                <a:ea typeface="Arial" pitchFamily="34" charset="-122"/>
                <a:cs typeface="Arial" pitchFamily="34" charset="-120"/>
              </a:rPr>
              <a:t>UNDERVISNINGSMALL</a:t>
            </a:r>
            <a:endParaRPr lang="en-US" sz="950" dirty="0"/>
          </a:p>
        </p:txBody>
      </p:sp>
      <p:sp>
        <p:nvSpPr>
          <p:cNvPr id="3" name="Text 1"/>
          <p:cNvSpPr/>
          <p:nvPr/>
        </p:nvSpPr>
        <p:spPr>
          <a:xfrm>
            <a:off x="640080" y="868680"/>
            <a:ext cx="8595360" cy="502920"/>
          </a:xfrm>
          <a:prstGeom prst="rect">
            <a:avLst/>
          </a:prstGeom>
          <a:noFill/>
          <a:ln/>
        </p:spPr>
        <p:txBody>
          <a:bodyPr wrap="square" lIns="0" tIns="0" rIns="0" bIns="0" rtlCol="0" anchor="ctr"/>
          <a:lstStyle/>
          <a:p>
            <a:pPr indent="0" marL="0">
              <a:buNone/>
            </a:pPr>
            <a:r>
              <a:rPr lang="sv-SE" sz="3200" dirty="0">
                <a:solidFill>
                  <a:srgbClr val="18212F"/>
                </a:solidFill>
                <a:latin typeface="Georgia" pitchFamily="34" charset="0"/>
                <a:ea typeface="Georgia" pitchFamily="34" charset="-122"/>
                <a:cs typeface="Georgia" pitchFamily="34" charset="-120"/>
              </a:rPr>
              <a:t>Sammanfattning och lärandemål</a:t>
            </a:r>
            <a:endParaRPr lang="en-US" sz="3200" dirty="0"/>
          </a:p>
        </p:txBody>
      </p:sp>
      <p:sp>
        <p:nvSpPr>
          <p:cNvPr id="4" name="Text 2"/>
          <p:cNvSpPr/>
          <p:nvPr/>
        </p:nvSpPr>
        <p:spPr>
          <a:xfrm>
            <a:off x="658368" y="1600200"/>
            <a:ext cx="7863840" cy="256032"/>
          </a:xfrm>
          <a:prstGeom prst="rect">
            <a:avLst/>
          </a:prstGeom>
          <a:noFill/>
          <a:ln/>
        </p:spPr>
        <p:txBody>
          <a:bodyPr wrap="square" lIns="0" tIns="0" rIns="0" bIns="0" rtlCol="0" anchor="ctr"/>
          <a:lstStyle/>
          <a:p>
            <a:pPr indent="0" marL="0">
              <a:buNone/>
            </a:pPr>
            <a:r>
              <a:rPr lang="sv-SE" sz="1400" dirty="0">
                <a:solidFill>
                  <a:srgbClr val="667085"/>
                </a:solidFill>
                <a:latin typeface="Arial" pitchFamily="34" charset="0"/>
                <a:ea typeface="Arial" pitchFamily="34" charset="-122"/>
                <a:cs typeface="Arial" pitchFamily="34" charset="-120"/>
              </a:rPr>
              <a:t>Bygg upp förståelsen steg för steg.</a:t>
            </a:r>
            <a:endParaRPr lang="en-US" sz="1400" dirty="0"/>
          </a:p>
        </p:txBody>
      </p:sp>
      <p:sp>
        <p:nvSpPr>
          <p:cNvPr id="5" name="Text 3"/>
          <p:cNvSpPr/>
          <p:nvPr/>
        </p:nvSpPr>
        <p:spPr>
          <a:xfrm>
            <a:off x="640080" y="6446520"/>
            <a:ext cx="3474720" cy="182880"/>
          </a:xfrm>
          <a:prstGeom prst="rect">
            <a:avLst/>
          </a:prstGeom>
          <a:noFill/>
          <a:ln/>
        </p:spPr>
        <p:txBody>
          <a:bodyPr wrap="square" lIns="0" tIns="0" rIns="0" bIns="0" rtlCol="0" anchor="ctr"/>
          <a:lstStyle/>
          <a:p>
            <a:pPr indent="0" marL="0">
              <a:buNone/>
            </a:pPr>
            <a:r>
              <a:rPr lang="sv-SE" sz="850" dirty="0">
                <a:solidFill>
                  <a:srgbClr val="667085"/>
                </a:solidFill>
                <a:latin typeface="Arial" pitchFamily="34" charset="0"/>
                <a:ea typeface="Arial" pitchFamily="34" charset="-122"/>
                <a:cs typeface="Arial" pitchFamily="34" charset="-120"/>
              </a:rPr>
              <a:t>PEDA1000X — Vem är du i olika roller? Studiestrategier </a:t>
            </a:r>
            <a:endParaRPr lang="en-US" sz="850" dirty="0"/>
          </a:p>
        </p:txBody>
      </p:sp>
      <p:sp>
        <p:nvSpPr>
          <p:cNvPr id="6" name="Text 4"/>
          <p:cNvSpPr/>
          <p:nvPr/>
        </p:nvSpPr>
        <p:spPr>
          <a:xfrm>
            <a:off x="11064240" y="6419088"/>
            <a:ext cx="502920" cy="237744"/>
          </a:xfrm>
          <a:prstGeom prst="rect">
            <a:avLst/>
          </a:prstGeom>
          <a:noFill/>
          <a:ln/>
        </p:spPr>
        <p:txBody>
          <a:bodyPr wrap="square" lIns="0" tIns="0" rIns="0" bIns="0" rtlCol="0" anchor="ctr"/>
          <a:lstStyle/>
          <a:p>
            <a:pPr algn="r" indent="0" marL="0">
              <a:buNone/>
            </a:pPr>
            <a:r>
              <a:rPr lang="sv-SE" sz="950" b="1" dirty="0">
                <a:solidFill>
                  <a:srgbClr val="18212F"/>
                </a:solidFill>
                <a:latin typeface="Arial" pitchFamily="34" charset="0"/>
                <a:ea typeface="Arial" pitchFamily="34" charset="-122"/>
                <a:cs typeface="Arial" pitchFamily="34" charset="-120"/>
              </a:rPr>
              <a:t>11</a:t>
            </a:r>
            <a:endParaRPr lang="en-US" sz="950" dirty="0"/>
          </a:p>
        </p:txBody>
      </p:sp>
      <p:sp>
        <p:nvSpPr>
          <p:cNvPr id="7" name="Shape 5"/>
          <p:cNvSpPr/>
          <p:nvPr/>
        </p:nvSpPr>
        <p:spPr>
          <a:xfrm>
            <a:off x="640080" y="6291072"/>
            <a:ext cx="10881360" cy="0"/>
          </a:xfrm>
          <a:prstGeom prst="line">
            <a:avLst/>
          </a:prstGeom>
          <a:noFill/>
          <a:ln w="9525">
            <a:solidFill>
              <a:srgbClr val="D9D3C6"/>
            </a:solidFill>
            <a:prstDash val="solid"/>
          </a:ln>
        </p:spPr>
        <p:txBody>
          <a:bodyPr wrap="square"/>
          <a:p/>
        </p:txBody>
      </p:sp>
      <p:sp>
        <p:nvSpPr>
          <p:cNvPr id="8" name="Text 6"/>
          <p:cNvSpPr/>
          <p:nvPr/>
        </p:nvSpPr>
        <p:spPr>
          <a:xfrm>
            <a:off x="713232" y="2057400"/>
            <a:ext cx="5074920" cy="502920"/>
          </a:xfrm>
          <a:prstGeom prst="rect">
            <a:avLst/>
          </a:prstGeom>
          <a:noFill/>
          <a:ln/>
        </p:spPr>
        <p:txBody>
          <a:bodyPr wrap="square" lIns="762" tIns="762" rIns="762" bIns="762" rtlCol="0" anchor="t">
            <a:normAutofit/>
          </a:bodyPr>
          <a:lstStyle/>
          <a:p>
            <a:pPr algn="l" indent="0" marL="0">
              <a:buNone/>
            </a:pPr>
            <a:r>
              <a:rPr lang="sv-SE" sz="3000" dirty="0">
                <a:solidFill>
                  <a:srgbClr val="18212F"/>
                </a:solidFill>
                <a:latin typeface="Georgia" pitchFamily="34" charset="0"/>
                <a:ea typeface="Georgia" pitchFamily="34" charset="-122"/>
                <a:cs typeface="Georgia" pitchFamily="34" charset="-120"/>
              </a:rPr>
              <a:t/>
            </a:r>
            <a:endParaRPr lang="en-US" sz="3000" dirty="0"/>
          </a:p>
        </p:txBody>
      </p:sp>
      <p:sp>
        <p:nvSpPr>
          <p:cNvPr id="9" name="Text 7"/>
          <p:cNvSpPr/>
          <p:nvPr/>
        </p:nvSpPr>
        <p:spPr>
          <a:xfrm>
            <a:off x="731520" y="2788920"/>
            <a:ext cx="5166360" cy="1508760"/>
          </a:xfrm>
          <a:prstGeom prst="rect">
            <a:avLst/>
          </a:prstGeom>
          <a:noFill/>
          <a:ln/>
        </p:spPr>
        <p:txBody>
          <a:bodyPr wrap="square" lIns="762" tIns="762" rIns="762" bIns="762" rtlCol="0" anchor="t">
            <a:normAutofit/>
          </a:bodyPr>
          <a:lstStyle/>
          <a:p>
            <a:pPr algn="l" indent="0" marL="0">
              <a:buNone/>
            </a:pPr>
            <a:r>
              <a:rPr lang="sv-SE" sz="1900" dirty="0">
                <a:solidFill>
                  <a:srgbClr val="18212F"/>
                </a:solidFill>
                <a:latin typeface="Arial" pitchFamily="34" charset="0"/>
                <a:ea typeface="Arial" pitchFamily="34" charset="-122"/>
                <a:cs typeface="Arial" pitchFamily="34" charset="-120"/>
              </a:rPr>
              <a:t/>
            </a:r>
            <a:endParaRPr lang="en-US" sz="1900" dirty="0"/>
          </a:p>
        </p:txBody>
      </p:sp>
      <p:sp>
        <p:nvSpPr>
          <p:cNvPr id="10" name="Shape 8"/>
          <p:cNvSpPr/>
          <p:nvPr/>
        </p:nvSpPr>
        <p:spPr>
          <a:xfrm>
            <a:off x="6400800" y="1965960"/>
            <a:ext cx="0" cy="3611880"/>
          </a:xfrm>
          <a:prstGeom prst="line">
            <a:avLst/>
          </a:prstGeom>
          <a:noFill/>
          <a:ln w="12700">
            <a:solidFill>
              <a:srgbClr val="D9D3C6"/>
            </a:solidFill>
            <a:prstDash val="solid"/>
          </a:ln>
        </p:spPr>
        <p:txBody>
          <a:bodyPr wrap="square"/>
          <a:p/>
        </p:txBody>
      </p:sp>
      <p:sp>
        <p:nvSpPr>
          <p:cNvPr id="11" name="Text 9"/>
          <p:cNvSpPr/>
          <p:nvPr/>
        </p:nvSpPr>
        <p:spPr>
          <a:xfrm>
            <a:off x="6812280" y="2075688"/>
            <a:ext cx="3108960" cy="320040"/>
          </a:xfrm>
          <a:prstGeom prst="rect">
            <a:avLst/>
          </a:prstGeom>
          <a:noFill/>
          <a:ln/>
        </p:spPr>
        <p:txBody>
          <a:bodyPr wrap="square" lIns="762" tIns="762" rIns="762" bIns="762" rtlCol="0" anchor="t">
            <a:normAutofit/>
          </a:bodyPr>
          <a:lstStyle/>
          <a:p>
            <a:pPr algn="l" indent="0" marL="0">
              <a:buNone/>
            </a:pPr>
            <a:r>
              <a:rPr lang="sv-SE" sz="2300" dirty="0">
                <a:solidFill>
                  <a:srgbClr val="18212F"/>
                </a:solidFill>
                <a:latin typeface="Georgia" pitchFamily="34" charset="0"/>
                <a:ea typeface="Georgia" pitchFamily="34" charset="-122"/>
                <a:cs typeface="Georgia" pitchFamily="34" charset="-120"/>
              </a:rPr>
              <a:t>Tre nyckelpunkter</a:t>
            </a:r>
            <a:endParaRPr lang="en-US" sz="2300" dirty="0"/>
          </a:p>
        </p:txBody>
      </p:sp>
      <p:sp>
        <p:nvSpPr>
          <p:cNvPr id="12" name="Text 10"/>
          <p:cNvSpPr/>
          <p:nvPr/>
        </p:nvSpPr>
        <p:spPr>
          <a:xfrm>
            <a:off x="6812280" y="2788920"/>
            <a:ext cx="320040" cy="228600"/>
          </a:xfrm>
          <a:prstGeom prst="rect">
            <a:avLst/>
          </a:prstGeom>
          <a:noFill/>
          <a:ln/>
        </p:spPr>
        <p:txBody>
          <a:bodyPr wrap="square" lIns="0" tIns="0" rIns="0" bIns="0" rtlCol="0" anchor="ctr"/>
          <a:lstStyle/>
          <a:p>
            <a:pPr indent="0" marL="0">
              <a:buNone/>
            </a:pPr>
            <a:r>
              <a:rPr lang="sv-SE" sz="1900" b="1" dirty="0">
                <a:solidFill>
                  <a:srgbClr val="B79B58"/>
                </a:solidFill>
                <a:latin typeface="Arial" pitchFamily="34" charset="0"/>
                <a:ea typeface="Arial" pitchFamily="34" charset="-122"/>
                <a:cs typeface="Arial" pitchFamily="34" charset="-120"/>
              </a:rPr>
              <a:t>—</a:t>
            </a:r>
            <a:endParaRPr lang="en-US" sz="1900" dirty="0"/>
          </a:p>
        </p:txBody>
      </p:sp>
      <p:sp>
        <p:nvSpPr>
          <p:cNvPr id="13" name="Text 11"/>
          <p:cNvSpPr/>
          <p:nvPr/>
        </p:nvSpPr>
        <p:spPr>
          <a:xfrm>
            <a:off x="7205472" y="2761488"/>
            <a:ext cx="3200400" cy="347472"/>
          </a:xfrm>
          <a:prstGeom prst="rect">
            <a:avLst/>
          </a:prstGeom>
          <a:noFill/>
          <a:ln/>
        </p:spPr>
        <p:txBody>
          <a:bodyPr wrap="square" lIns="762" tIns="762" rIns="762" bIns="762" rtlCol="0" anchor="t">
            <a:normAutofit/>
          </a:bodyPr>
          <a:lstStyle/>
          <a:p>
            <a:pPr algn="l" indent="0" marL="0">
              <a:buNone/>
            </a:pPr>
            <a:r>
              <a:rPr lang="sv-SE" sz="1900" dirty="0">
                <a:solidFill>
                  <a:srgbClr val="18212F"/>
                </a:solidFill>
                <a:latin typeface="Arial" pitchFamily="34" charset="0"/>
                <a:ea typeface="Arial" pitchFamily="34" charset="-122"/>
                <a:cs typeface="Arial" pitchFamily="34" charset="-120"/>
              </a:rPr>
              <a:t>Du har många roller — alla är verkliga och viktiga</a:t>
            </a:r>
            <a:endParaRPr lang="en-US" sz="1900" dirty="0"/>
          </a:p>
        </p:txBody>
      </p:sp>
      <p:sp>
        <p:nvSpPr>
          <p:cNvPr id="14" name="Text 12"/>
          <p:cNvSpPr/>
          <p:nvPr/>
        </p:nvSpPr>
        <p:spPr>
          <a:xfrm>
            <a:off x="6812280" y="3502152"/>
            <a:ext cx="320040" cy="228600"/>
          </a:xfrm>
          <a:prstGeom prst="rect">
            <a:avLst/>
          </a:prstGeom>
          <a:noFill/>
          <a:ln/>
        </p:spPr>
        <p:txBody>
          <a:bodyPr wrap="square" lIns="0" tIns="0" rIns="0" bIns="0" rtlCol="0" anchor="ctr"/>
          <a:lstStyle/>
          <a:p>
            <a:pPr indent="0" marL="0">
              <a:buNone/>
            </a:pPr>
            <a:r>
              <a:rPr lang="sv-SE" sz="1900" b="1" dirty="0">
                <a:solidFill>
                  <a:srgbClr val="B79B58"/>
                </a:solidFill>
                <a:latin typeface="Arial" pitchFamily="34" charset="0"/>
                <a:ea typeface="Arial" pitchFamily="34" charset="-122"/>
                <a:cs typeface="Arial" pitchFamily="34" charset="-120"/>
              </a:rPr>
              <a:t>—</a:t>
            </a:r>
            <a:endParaRPr lang="en-US" sz="1900" dirty="0"/>
          </a:p>
        </p:txBody>
      </p:sp>
      <p:sp>
        <p:nvSpPr>
          <p:cNvPr id="15" name="Text 13"/>
          <p:cNvSpPr/>
          <p:nvPr/>
        </p:nvSpPr>
        <p:spPr>
          <a:xfrm>
            <a:off x="7205472" y="3474720"/>
            <a:ext cx="3200400" cy="347472"/>
          </a:xfrm>
          <a:prstGeom prst="rect">
            <a:avLst/>
          </a:prstGeom>
          <a:noFill/>
          <a:ln/>
        </p:spPr>
        <p:txBody>
          <a:bodyPr wrap="square" lIns="762" tIns="762" rIns="762" bIns="762" rtlCol="0" anchor="t">
            <a:normAutofit/>
          </a:bodyPr>
          <a:lstStyle/>
          <a:p>
            <a:pPr algn="l" indent="0" marL="0">
              <a:buNone/>
            </a:pPr>
            <a:r>
              <a:rPr lang="sv-SE" sz="1900" dirty="0">
                <a:solidFill>
                  <a:srgbClr val="18212F"/>
                </a:solidFill>
                <a:latin typeface="Arial" pitchFamily="34" charset="0"/>
                <a:ea typeface="Arial" pitchFamily="34" charset="-122"/>
                <a:cs typeface="Arial" pitchFamily="34" charset="-120"/>
              </a:rPr>
              <a:t>Att förstå dig själv hjälper dig att möta andra</a:t>
            </a:r>
            <a:endParaRPr lang="en-US" sz="1900" dirty="0"/>
          </a:p>
        </p:txBody>
      </p:sp>
      <p:sp>
        <p:nvSpPr>
          <p:cNvPr id="16" name="Text 14"/>
          <p:cNvSpPr/>
          <p:nvPr/>
        </p:nvSpPr>
        <p:spPr>
          <a:xfrm>
            <a:off x="6812280" y="4215384"/>
            <a:ext cx="320040" cy="228600"/>
          </a:xfrm>
          <a:prstGeom prst="rect">
            <a:avLst/>
          </a:prstGeom>
          <a:noFill/>
          <a:ln/>
        </p:spPr>
        <p:txBody>
          <a:bodyPr wrap="square" lIns="0" tIns="0" rIns="0" bIns="0" rtlCol="0" anchor="ctr"/>
          <a:lstStyle/>
          <a:p>
            <a:pPr indent="0" marL="0">
              <a:buNone/>
            </a:pPr>
            <a:r>
              <a:rPr lang="sv-SE" sz="1900" b="1" dirty="0">
                <a:solidFill>
                  <a:srgbClr val="B79B58"/>
                </a:solidFill>
                <a:latin typeface="Arial" pitchFamily="34" charset="0"/>
                <a:ea typeface="Arial" pitchFamily="34" charset="-122"/>
                <a:cs typeface="Arial" pitchFamily="34" charset="-120"/>
              </a:rPr>
              <a:t>—</a:t>
            </a:r>
            <a:endParaRPr lang="en-US" sz="1900" dirty="0"/>
          </a:p>
        </p:txBody>
      </p:sp>
      <p:sp>
        <p:nvSpPr>
          <p:cNvPr id="17" name="Text 15"/>
          <p:cNvSpPr/>
          <p:nvPr/>
        </p:nvSpPr>
        <p:spPr>
          <a:xfrm>
            <a:off x="7205472" y="4187952"/>
            <a:ext cx="3200400" cy="347472"/>
          </a:xfrm>
          <a:prstGeom prst="rect">
            <a:avLst/>
          </a:prstGeom>
          <a:noFill/>
          <a:ln/>
        </p:spPr>
        <p:txBody>
          <a:bodyPr wrap="square" lIns="762" tIns="762" rIns="762" bIns="762" rtlCol="0" anchor="t">
            <a:normAutofit/>
          </a:bodyPr>
          <a:lstStyle/>
          <a:p>
            <a:pPr algn="l" indent="0" marL="0">
              <a:buNone/>
            </a:pPr>
            <a:r>
              <a:rPr lang="sv-SE" sz="1900" dirty="0">
                <a:solidFill>
                  <a:srgbClr val="18212F"/>
                </a:solidFill>
                <a:latin typeface="Arial" pitchFamily="34" charset="0"/>
                <a:ea typeface="Arial" pitchFamily="34" charset="-122"/>
                <a:cs typeface="Arial" pitchFamily="34" charset="-120"/>
              </a:rPr>
              <a:t>Barn i olika åldrar behöver olika stöd</a:t>
            </a:r>
            <a:endParaRPr lang="en-US" sz="1900" dirty="0"/>
          </a:p>
        </p:txBody>
      </p:sp>
      <p:sp>
        <p:nvSpPr>
          <p:cNvPr id="18" name="Text 16"/>
          <p:cNvSpPr/>
          <p:nvPr/>
        </p:nvSpPr>
        <p:spPr>
          <a:xfrm>
            <a:off x="731520" y="5120640"/>
            <a:ext cx="8046720" cy="320040"/>
          </a:xfrm>
          <a:prstGeom prst="rect">
            <a:avLst/>
          </a:prstGeom>
          <a:noFill/>
          <a:ln/>
        </p:spPr>
        <p:txBody>
          <a:bodyPr wrap="square" lIns="762" tIns="762" rIns="762" bIns="762" rtlCol="0" anchor="t">
            <a:normAutofit/>
          </a:bodyPr>
          <a:lstStyle/>
          <a:p>
            <a:pPr algn="l" indent="0" marL="0">
              <a:buNone/>
            </a:pPr>
            <a:r>
              <a:rPr lang="sv-SE" sz="1600" dirty="0">
                <a:solidFill>
                  <a:srgbClr val="667085"/>
                </a:solidFill>
                <a:latin typeface="Arial" pitchFamily="34" charset="0"/>
                <a:ea typeface="Arial" pitchFamily="34" charset="-122"/>
                <a:cs typeface="Arial" pitchFamily="34" charset="-120"/>
              </a:rPr>
              <a:t>Fundera: Vad visar situationen och varför är den viktig?</a:t>
            </a:r>
            <a:endParaRPr lang="en-US" sz="1600" dirty="0"/>
          </a:p>
        </p:txBody>
      </p:sp>
      <p:pic>
        <p:nvPicPr>
          <p:cNvPr id="19" name="Picture 18" descr="tmpdhtqvmyj.jpg"/>
          <p:cNvPicPr>
            <a:picLocks noChangeAspect="1"/>
          </p:cNvPicPr>
          <p:nvPr/>
        </p:nvPicPr>
        <p:blipFill>
          <a:blip r:embed="rId2"/>
          <a:stretch>
            <a:fillRect/>
          </a:stretch>
        </p:blipFill>
        <p:spPr>
          <a:xfrm>
            <a:off x="991060" y="1993392"/>
            <a:ext cx="4592416" cy="3063240"/>
          </a:xfrm>
          <a:prstGeom prst="rect">
            <a:avLst/>
          </a:prstGeom>
        </p:spPr>
      </p:pic>
      <p:sp>
        <p:nvSpPr>
          <p:cNvPr id="20" name="TextBox 19"/>
          <p:cNvSpPr txBox="1"/>
          <p:nvPr/>
        </p:nvSpPr>
        <p:spPr>
          <a:xfrm>
            <a:off x="9265920" y="6446520"/>
            <a:ext cx="2743200" cy="320040"/>
          </a:xfrm>
          <a:prstGeom prst="rect">
            <a:avLst/>
          </a:prstGeom>
          <a:noFill/>
        </p:spPr>
        <p:txBody>
          <a:bodyPr wrap="none" lIns="0" rIns="0" tIns="0" bIns="0">
            <a:spAutoFit/>
          </a:bodyPr>
          <a:lstStyle/>
          <a:p>
            <a:pPr algn="ctr"/>
            <a:r>
              <a:rPr sz="1000" b="1" i="0">
                <a:solidFill>
                  <a:srgbClr val="06395E"/>
                </a:solidFill>
              </a:rPr>
              <a:t>lektionsplanerare.se</a:t>
            </a:r>
          </a:p>
        </p:txBody>
      </p:sp>
      <p:pic>
        <p:nvPicPr>
          <p:cNvPr id="21" name="Picture 20" descr="nikky-watermark.png"/>
          <p:cNvPicPr>
            <a:picLocks noChangeAspect="1"/>
          </p:cNvPicPr>
          <p:nvPr/>
        </p:nvPicPr>
        <p:blipFill>
          <a:blip r:embed="rId4"/>
          <a:stretch>
            <a:fillRect/>
          </a:stretch>
        </p:blipFill>
        <p:spPr>
          <a:xfrm>
            <a:off x="9037320" y="6382512"/>
            <a:ext cx="347472" cy="347472"/>
          </a:xfrm>
          <a:prstGeom prst="rect">
            <a:avLst/>
          </a:prstGeom>
        </p:spPr>
      </p:pic>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 0"/>
          <p:cNvSpPr/>
          <p:nvPr/>
        </p:nvSpPr>
        <p:spPr>
          <a:xfrm>
            <a:off x="658368" y="566928"/>
            <a:ext cx="2743200" cy="256032"/>
          </a:xfrm>
          <a:prstGeom prst="rect">
            <a:avLst/>
          </a:prstGeom>
          <a:noFill/>
          <a:ln/>
        </p:spPr>
        <p:txBody>
          <a:bodyPr wrap="square" lIns="0" tIns="0" rIns="0" bIns="0" rtlCol="0" anchor="ctr"/>
          <a:lstStyle/>
          <a:p>
            <a:pPr indent="0" marL="0">
              <a:buNone/>
            </a:pPr>
            <a:r>
              <a:rPr lang="sv-SE" sz="950" b="1" dirty="0">
                <a:solidFill>
                  <a:srgbClr val="B79B58"/>
                </a:solidFill>
                <a:latin typeface="Arial" pitchFamily="34" charset="0"/>
                <a:ea typeface="Arial" pitchFamily="34" charset="-122"/>
                <a:cs typeface="Arial" pitchFamily="34" charset="-120"/>
              </a:rPr>
              <a:t>AVSLUTNING</a:t>
            </a:r>
            <a:endParaRPr lang="en-US" sz="950" dirty="0"/>
          </a:p>
        </p:txBody>
      </p:sp>
      <p:sp>
        <p:nvSpPr>
          <p:cNvPr id="3" name="Text 1"/>
          <p:cNvSpPr/>
          <p:nvPr/>
        </p:nvSpPr>
        <p:spPr>
          <a:xfrm>
            <a:off x="658368" y="960120"/>
            <a:ext cx="8869680" cy="530352"/>
          </a:xfrm>
          <a:prstGeom prst="rect">
            <a:avLst/>
          </a:prstGeom>
          <a:noFill/>
          <a:ln/>
        </p:spPr>
        <p:txBody>
          <a:bodyPr wrap="square" lIns="0" tIns="0" rIns="0" bIns="0" rtlCol="0" anchor="ctr"/>
          <a:lstStyle/>
          <a:p>
            <a:pPr indent="0" marL="0">
              <a:buNone/>
            </a:pPr>
            <a:r>
              <a:rPr lang="sv-SE" sz="3400" dirty="0">
                <a:solidFill>
                  <a:srgbClr val="18212F"/>
                </a:solidFill>
                <a:latin typeface="Georgia" pitchFamily="34" charset="0"/>
                <a:ea typeface="Georgia" pitchFamily="34" charset="-122"/>
                <a:cs typeface="Georgia" pitchFamily="34" charset="-120"/>
              </a:rPr>
              <a:t>Sammanfattning och nästa steg</a:t>
            </a:r>
            <a:endParaRPr lang="en-US" sz="3400" dirty="0"/>
          </a:p>
        </p:txBody>
      </p:sp>
      <p:sp>
        <p:nvSpPr>
          <p:cNvPr id="4" name="Shape 2"/>
          <p:cNvSpPr/>
          <p:nvPr/>
        </p:nvSpPr>
        <p:spPr>
          <a:xfrm>
            <a:off x="685800" y="1965960"/>
            <a:ext cx="3840480" cy="0"/>
          </a:xfrm>
          <a:prstGeom prst="line">
            <a:avLst/>
          </a:prstGeom>
          <a:noFill/>
          <a:ln w="20320">
            <a:solidFill>
              <a:srgbClr val="B79B58"/>
            </a:solidFill>
            <a:prstDash val="solid"/>
          </a:ln>
        </p:spPr>
        <p:txBody>
          <a:bodyPr wrap="square"/>
          <a:p/>
        </p:txBody>
      </p:sp>
      <p:sp>
        <p:nvSpPr>
          <p:cNvPr id="5" name="Text 3"/>
          <p:cNvSpPr/>
          <p:nvPr/>
        </p:nvSpPr>
        <p:spPr>
          <a:xfrm>
            <a:off x="713232" y="2395728"/>
            <a:ext cx="4114800" cy="320040"/>
          </a:xfrm>
          <a:prstGeom prst="rect">
            <a:avLst/>
          </a:prstGeom>
          <a:noFill/>
          <a:ln/>
        </p:spPr>
        <p:txBody>
          <a:bodyPr wrap="square" lIns="762" tIns="762" rIns="762" bIns="762" rtlCol="0" anchor="t">
            <a:normAutofit/>
          </a:bodyPr>
          <a:lstStyle/>
          <a:p>
            <a:pPr algn="l" indent="0" marL="0">
              <a:buNone/>
            </a:pPr>
            <a:r>
              <a:rPr lang="sv-SE" sz="2400" dirty="0">
                <a:solidFill>
                  <a:srgbClr val="18212F"/>
                </a:solidFill>
                <a:latin typeface="Georgia" pitchFamily="34" charset="0"/>
                <a:ea typeface="Georgia" pitchFamily="34" charset="-122"/>
                <a:cs typeface="Georgia" pitchFamily="34" charset="-120"/>
              </a:rPr>
              <a:t>Idag har vi arbetat med:</a:t>
            </a:r>
            <a:endParaRPr lang="en-US" sz="2400" dirty="0"/>
          </a:p>
        </p:txBody>
      </p:sp>
      <p:sp>
        <p:nvSpPr>
          <p:cNvPr id="6" name="Text 4"/>
          <p:cNvSpPr/>
          <p:nvPr/>
        </p:nvSpPr>
        <p:spPr>
          <a:xfrm>
            <a:off x="777240" y="2971800"/>
            <a:ext cx="4892040" cy="1188720"/>
          </a:xfrm>
          <a:prstGeom prst="rect">
            <a:avLst/>
          </a:prstGeom>
          <a:noFill/>
          <a:ln/>
        </p:spPr>
        <p:txBody>
          <a:bodyPr wrap="square" lIns="762" tIns="762" rIns="762" bIns="762" rtlCol="0" anchor="t">
            <a:normAutofit/>
          </a:bodyPr>
          <a:lstStyle/>
          <a:p>
            <a:pPr algn="l" indent="0" marL="0">
              <a:buNone/>
            </a:pPr>
            <a:r>
              <a:rPr lang="sv-SE" sz="2000" dirty="0">
                <a:solidFill>
                  <a:srgbClr val="18212F"/>
                </a:solidFill>
                <a:latin typeface="Arial" pitchFamily="34" charset="0"/>
                <a:ea typeface="Arial" pitchFamily="34" charset="-122"/>
                <a:cs typeface="Arial" pitchFamily="34" charset="-120"/>
              </a:rPr>
              <a:t>• Styrdokument: Skolverket, Gy25, ämne Pedagogik (PEDA)</a:t>
            </a:r>
            <a:endParaRPr lang="en-US" sz="2000" dirty="0"/>
          </a:p>
          <a:p>
            <a:pPr algn="l" indent="0" marL="0">
              <a:buNone/>
            </a:pPr>
            <a:r>
              <a:rPr lang="sv-SE" sz="2000" dirty="0">
                <a:solidFill>
                  <a:srgbClr val="18212F"/>
                </a:solidFill>
                <a:latin typeface="Arial" pitchFamily="34" charset="0"/>
                <a:ea typeface="Arial" pitchFamily="34" charset="-122"/>
                <a:cs typeface="Arial" pitchFamily="34" charset="-120"/>
              </a:rPr>
              <a:t>• Ramverk: Hattie — Visible Learning; Steinberg — svenska klassrumsperspektiv</a:t>
            </a:r>
            <a:endParaRPr lang="en-US" sz="2000" dirty="0"/>
          </a:p>
          <a:p>
            <a:pPr algn="l" indent="0" marL="0">
              <a:buNone/>
            </a:pPr>
            <a:r>
              <a:rPr lang="sv-SE" sz="2000" dirty="0">
                <a:solidFill>
                  <a:srgbClr val="18212F"/>
                </a:solidFill>
                <a:latin typeface="Arial" pitchFamily="34" charset="0"/>
                <a:ea typeface="Arial" pitchFamily="34" charset="-122"/>
                <a:cs typeface="Arial" pitchFamily="34" charset="-120"/>
              </a:rPr>
              <a:t>• Progression: Observera → Deltar med stöd → Provar själv (APL)</a:t>
            </a:r>
            <a:endParaRPr lang="en-US" sz="2000" dirty="0"/>
          </a:p>
        </p:txBody>
      </p:sp>
      <p:sp>
        <p:nvSpPr>
          <p:cNvPr id="7" name="Shape 5"/>
          <p:cNvSpPr/>
          <p:nvPr/>
        </p:nvSpPr>
        <p:spPr>
          <a:xfrm>
            <a:off x="6903720" y="2240280"/>
            <a:ext cx="3977640" cy="2423160"/>
          </a:xfrm>
          <a:prstGeom prst="roundRect">
            <a:avLst>
              <a:gd name="adj" fmla="val 3019"/>
            </a:avLst>
          </a:prstGeom>
          <a:solidFill>
            <a:srgbClr val="DFE9E2"/>
          </a:solidFill>
          <a:ln w="10160">
            <a:solidFill>
              <a:srgbClr val="BDD0C4"/>
            </a:solidFill>
            <a:prstDash val="solid"/>
          </a:ln>
        </p:spPr>
        <p:txBody>
          <a:bodyPr wrap="square"/>
          <a:p/>
        </p:txBody>
      </p:sp>
      <p:sp>
        <p:nvSpPr>
          <p:cNvPr id="8" name="Text 6"/>
          <p:cNvSpPr/>
          <p:nvPr/>
        </p:nvSpPr>
        <p:spPr>
          <a:xfrm>
            <a:off x="7223760" y="2542032"/>
            <a:ext cx="3017520" cy="320040"/>
          </a:xfrm>
          <a:prstGeom prst="rect">
            <a:avLst/>
          </a:prstGeom>
          <a:noFill/>
          <a:ln/>
        </p:spPr>
        <p:txBody>
          <a:bodyPr wrap="square" lIns="762" tIns="762" rIns="762" bIns="762" rtlCol="0" anchor="t">
            <a:normAutofit/>
          </a:bodyPr>
          <a:lstStyle/>
          <a:p>
            <a:pPr algn="l" indent="0" marL="0">
              <a:buNone/>
            </a:pPr>
            <a:r>
              <a:rPr lang="sv-SE" sz="2400" dirty="0">
                <a:solidFill>
                  <a:srgbClr val="18212F"/>
                </a:solidFill>
                <a:latin typeface="Georgia" pitchFamily="34" charset="0"/>
                <a:ea typeface="Georgia" pitchFamily="34" charset="-122"/>
                <a:cs typeface="Georgia" pitchFamily="34" charset="-120"/>
              </a:rPr>
              <a:t>Till nästa gång</a:t>
            </a:r>
            <a:endParaRPr lang="en-US" sz="2400" dirty="0"/>
          </a:p>
        </p:txBody>
      </p:sp>
      <p:sp>
        <p:nvSpPr>
          <p:cNvPr id="9" name="Text 7"/>
          <p:cNvSpPr/>
          <p:nvPr/>
        </p:nvSpPr>
        <p:spPr>
          <a:xfrm>
            <a:off x="7223760" y="3127248"/>
            <a:ext cx="3017520" cy="1051560"/>
          </a:xfrm>
          <a:prstGeom prst="rect">
            <a:avLst/>
          </a:prstGeom>
          <a:noFill/>
          <a:ln/>
        </p:spPr>
        <p:txBody>
          <a:bodyPr wrap="square" lIns="762" tIns="762" rIns="762" bIns="762" rtlCol="0" anchor="t">
            <a:normAutofit/>
          </a:bodyPr>
          <a:lstStyle/>
          <a:p>
            <a:pPr algn="l" indent="0" marL="0">
              <a:buNone/>
            </a:pPr>
            <a:r>
              <a:rPr lang="sv-SE" sz="1800" dirty="0">
                <a:solidFill>
                  <a:srgbClr val="18212F"/>
                </a:solidFill>
                <a:latin typeface="Arial" pitchFamily="34" charset="0"/>
                <a:ea typeface="Arial" pitchFamily="34" charset="-122"/>
                <a:cs typeface="Arial" pitchFamily="34" charset="-120"/>
              </a:rPr>
              <a:t>Ta med dina frågor och anteckningar.</a:t>
            </a:r>
            <a:endParaRPr lang="en-US" sz="1800" dirty="0"/>
          </a:p>
          <a:p>
            <a:pPr algn="l" indent="0" marL="0">
              <a:buNone/>
            </a:pPr>
            <a:endParaRPr lang="en-US" sz="1800" dirty="0"/>
          </a:p>
          <a:p>
            <a:pPr algn="l" indent="0" marL="0">
              <a:buNone/>
            </a:pPr>
            <a:r>
              <a:rPr lang="sv-SE" sz="1800" dirty="0">
                <a:solidFill>
                  <a:srgbClr val="18212F"/>
                </a:solidFill>
                <a:latin typeface="Arial" pitchFamily="34" charset="0"/>
                <a:ea typeface="Arial" pitchFamily="34" charset="-122"/>
                <a:cs typeface="Arial" pitchFamily="34" charset="-120"/>
              </a:rPr>
              <a:t>Nästa lektion bygger vidare på dagens förståelse.</a:t>
            </a:r>
            <a:endParaRPr lang="en-US" sz="1800" dirty="0"/>
          </a:p>
        </p:txBody>
      </p:sp>
      <p:sp>
        <p:nvSpPr>
          <p:cNvPr id="10" name="Text 8"/>
          <p:cNvSpPr/>
          <p:nvPr/>
        </p:nvSpPr>
        <p:spPr>
          <a:xfrm>
            <a:off x="713232" y="5349240"/>
            <a:ext cx="2926080" cy="438912"/>
          </a:xfrm>
          <a:prstGeom prst="rect">
            <a:avLst/>
          </a:prstGeom>
          <a:noFill/>
          <a:ln/>
        </p:spPr>
        <p:txBody>
          <a:bodyPr wrap="square" lIns="0" tIns="0" rIns="0" bIns="0" rtlCol="0" anchor="ctr"/>
          <a:lstStyle/>
          <a:p>
            <a:pPr indent="0" marL="0">
              <a:buNone/>
            </a:pPr>
            <a:r>
              <a:rPr lang="sv-SE" sz="3000" dirty="0">
                <a:solidFill>
                  <a:srgbClr val="B79B58"/>
                </a:solidFill>
                <a:latin typeface="Georgia" pitchFamily="34" charset="0"/>
                <a:ea typeface="Georgia" pitchFamily="34" charset="-122"/>
                <a:cs typeface="Georgia" pitchFamily="34" charset="-120"/>
              </a:rPr>
              <a:t>Tack!</a:t>
            </a:r>
            <a:endParaRPr lang="en-US" sz="3000" dirty="0"/>
          </a:p>
        </p:txBody>
      </p:sp>
      <p:sp>
        <p:nvSpPr>
          <p:cNvPr id="11" name="Text 9"/>
          <p:cNvSpPr/>
          <p:nvPr/>
        </p:nvSpPr>
        <p:spPr>
          <a:xfrm>
            <a:off x="640080" y="6446520"/>
            <a:ext cx="3474720" cy="182880"/>
          </a:xfrm>
          <a:prstGeom prst="rect">
            <a:avLst/>
          </a:prstGeom>
          <a:noFill/>
          <a:ln/>
        </p:spPr>
        <p:txBody>
          <a:bodyPr wrap="square" lIns="0" tIns="0" rIns="0" bIns="0" rtlCol="0" anchor="ctr"/>
          <a:lstStyle/>
          <a:p>
            <a:pPr indent="0" marL="0">
              <a:buNone/>
            </a:pPr>
            <a:r>
              <a:rPr lang="sv-SE" sz="850" dirty="0">
                <a:solidFill>
                  <a:srgbClr val="667085"/>
                </a:solidFill>
                <a:latin typeface="Arial" pitchFamily="34" charset="0"/>
                <a:ea typeface="Arial" pitchFamily="34" charset="-122"/>
                <a:cs typeface="Arial" pitchFamily="34" charset="-120"/>
              </a:rPr>
              <a:t>PEDA1000X — Vem är du i olika roller? Studiestrategier </a:t>
            </a:r>
            <a:endParaRPr lang="en-US" sz="850" dirty="0"/>
          </a:p>
        </p:txBody>
      </p:sp>
      <p:sp>
        <p:nvSpPr>
          <p:cNvPr id="12" name="Text 10"/>
          <p:cNvSpPr/>
          <p:nvPr/>
        </p:nvSpPr>
        <p:spPr>
          <a:xfrm>
            <a:off x="11064240" y="6419088"/>
            <a:ext cx="502920" cy="237744"/>
          </a:xfrm>
          <a:prstGeom prst="rect">
            <a:avLst/>
          </a:prstGeom>
          <a:noFill/>
          <a:ln/>
        </p:spPr>
        <p:txBody>
          <a:bodyPr wrap="square" lIns="0" tIns="0" rIns="0" bIns="0" rtlCol="0" anchor="ctr"/>
          <a:lstStyle/>
          <a:p>
            <a:pPr algn="r" indent="0" marL="0">
              <a:buNone/>
            </a:pPr>
            <a:r>
              <a:rPr lang="sv-SE" sz="950" b="1" dirty="0">
                <a:solidFill>
                  <a:srgbClr val="18212F"/>
                </a:solidFill>
                <a:latin typeface="Arial" pitchFamily="34" charset="0"/>
                <a:ea typeface="Arial" pitchFamily="34" charset="-122"/>
                <a:cs typeface="Arial" pitchFamily="34" charset="-120"/>
              </a:rPr>
              <a:t>13</a:t>
            </a:r>
            <a:endParaRPr lang="en-US" sz="950" dirty="0"/>
          </a:p>
        </p:txBody>
      </p:sp>
      <p:sp>
        <p:nvSpPr>
          <p:cNvPr id="13" name="Shape 11"/>
          <p:cNvSpPr/>
          <p:nvPr/>
        </p:nvSpPr>
        <p:spPr>
          <a:xfrm>
            <a:off x="640080" y="6291072"/>
            <a:ext cx="10881360" cy="0"/>
          </a:xfrm>
          <a:prstGeom prst="line">
            <a:avLst/>
          </a:prstGeom>
          <a:noFill/>
          <a:ln w="9525">
            <a:solidFill>
              <a:srgbClr val="D9D3C6"/>
            </a:solidFill>
            <a:prstDash val="solid"/>
          </a:ln>
        </p:spPr>
        <p:txBody>
          <a:bodyPr wrap="square"/>
          <a:p/>
        </p:txBody>
      </p:sp>
      <p:sp>
        <p:nvSpPr>
          <p:cNvPr id="14" name="TextBox 13"/>
          <p:cNvSpPr txBox="1"/>
          <p:nvPr/>
        </p:nvSpPr>
        <p:spPr>
          <a:xfrm>
            <a:off x="9265920" y="6446520"/>
            <a:ext cx="2743200" cy="320040"/>
          </a:xfrm>
          <a:prstGeom prst="rect">
            <a:avLst/>
          </a:prstGeom>
          <a:noFill/>
        </p:spPr>
        <p:txBody>
          <a:bodyPr wrap="none" lIns="0" rIns="0" tIns="0" bIns="0">
            <a:spAutoFit/>
          </a:bodyPr>
          <a:lstStyle/>
          <a:p>
            <a:pPr algn="ctr"/>
            <a:r>
              <a:rPr sz="1000" b="1" i="0">
                <a:solidFill>
                  <a:srgbClr val="06395E"/>
                </a:solidFill>
              </a:rPr>
              <a:t>lektionsplanerare.se</a:t>
            </a:r>
          </a:p>
        </p:txBody>
      </p:sp>
      <p:pic>
        <p:nvPicPr>
          <p:cNvPr id="15" name="Picture 14" descr="nikky-watermark.png"/>
          <p:cNvPicPr>
            <a:picLocks noChangeAspect="1"/>
          </p:cNvPicPr>
          <p:nvPr/>
        </p:nvPicPr>
        <p:blipFill>
          <a:blip r:embed="rId3"/>
          <a:stretch>
            <a:fillRect/>
          </a:stretch>
        </p:blipFill>
        <p:spPr>
          <a:xfrm>
            <a:off x="9037320" y="6382512"/>
            <a:ext cx="347472" cy="347472"/>
          </a:xfrm>
          <a:prstGeom prst="rect">
            <a:avLst/>
          </a:prstGeom>
        </p:spPr>
      </p:pic>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 0"/>
          <p:cNvSpPr/>
          <p:nvPr/>
        </p:nvSpPr>
        <p:spPr>
          <a:xfrm>
            <a:off x="640080" y="502920"/>
            <a:ext cx="3200400" cy="256032"/>
          </a:xfrm>
          <a:prstGeom prst="rect">
            <a:avLst/>
          </a:prstGeom>
          <a:noFill/>
          <a:ln/>
        </p:spPr>
        <p:txBody>
          <a:bodyPr wrap="square" lIns="0" tIns="0" rIns="0" bIns="0" rtlCol="0" anchor="ctr"/>
          <a:lstStyle/>
          <a:p>
            <a:pPr indent="0" marL="0">
              <a:buNone/>
            </a:pPr>
            <a:r>
              <a:rPr lang="sv-SE" sz="950" b="1" dirty="0">
                <a:solidFill>
                  <a:srgbClr val="B79B58"/>
                </a:solidFill>
                <a:latin typeface="Arial" pitchFamily="34" charset="0"/>
                <a:ea typeface="Arial" pitchFamily="34" charset="-122"/>
                <a:cs typeface="Arial" pitchFamily="34" charset="-120"/>
              </a:rPr>
              <a:t>UNDERVISNINGSMALL</a:t>
            </a:r>
            <a:endParaRPr lang="en-US" sz="950" dirty="0"/>
          </a:p>
        </p:txBody>
      </p:sp>
      <p:sp>
        <p:nvSpPr>
          <p:cNvPr id="3" name="Text 1"/>
          <p:cNvSpPr/>
          <p:nvPr/>
        </p:nvSpPr>
        <p:spPr>
          <a:xfrm>
            <a:off x="640080" y="868680"/>
            <a:ext cx="8595360" cy="502920"/>
          </a:xfrm>
          <a:prstGeom prst="rect">
            <a:avLst/>
          </a:prstGeom>
          <a:noFill/>
          <a:ln/>
        </p:spPr>
        <p:txBody>
          <a:bodyPr wrap="square" lIns="0" tIns="0" rIns="0" bIns="0" rtlCol="0" anchor="ctr"/>
          <a:lstStyle/>
          <a:p>
            <a:pPr indent="0" marL="0">
              <a:buNone/>
            </a:pPr>
            <a:r>
              <a:rPr lang="sv-SE" sz="3200" dirty="0">
                <a:solidFill>
                  <a:srgbClr val="18212F"/>
                </a:solidFill>
                <a:latin typeface="Georgia" pitchFamily="34" charset="0"/>
                <a:ea typeface="Georgia" pitchFamily="34" charset="-122"/>
                <a:cs typeface="Georgia" pitchFamily="34" charset="-120"/>
              </a:rPr>
              <a:t>Källor och pedagogisk grund</a:t>
            </a:r>
            <a:endParaRPr lang="en-US" sz="3200" dirty="0"/>
          </a:p>
        </p:txBody>
      </p:sp>
      <p:sp>
        <p:nvSpPr>
          <p:cNvPr id="4" name="Text 2"/>
          <p:cNvSpPr/>
          <p:nvPr/>
        </p:nvSpPr>
        <p:spPr>
          <a:xfrm>
            <a:off x="658368" y="1600200"/>
            <a:ext cx="7863840" cy="256032"/>
          </a:xfrm>
          <a:prstGeom prst="rect">
            <a:avLst/>
          </a:prstGeom>
          <a:noFill/>
          <a:ln/>
        </p:spPr>
        <p:txBody>
          <a:bodyPr wrap="square" lIns="0" tIns="0" rIns="0" bIns="0" rtlCol="0" anchor="ctr"/>
          <a:lstStyle/>
          <a:p>
            <a:pPr indent="0" marL="0">
              <a:buNone/>
            </a:pPr>
            <a:r>
              <a:rPr lang="sv-SE" sz="1400" dirty="0">
                <a:solidFill>
                  <a:srgbClr val="667085"/>
                </a:solidFill>
                <a:latin typeface="Arial" pitchFamily="34" charset="0"/>
                <a:ea typeface="Arial" pitchFamily="34" charset="-122"/>
                <a:cs typeface="Arial" pitchFamily="34" charset="-120"/>
              </a:rPr>
              <a:t>Bygg upp förståelsen steg för steg.</a:t>
            </a:r>
            <a:endParaRPr lang="en-US" sz="1400" dirty="0"/>
          </a:p>
        </p:txBody>
      </p:sp>
      <p:sp>
        <p:nvSpPr>
          <p:cNvPr id="5" name="Text 3"/>
          <p:cNvSpPr/>
          <p:nvPr/>
        </p:nvSpPr>
        <p:spPr>
          <a:xfrm>
            <a:off x="640080" y="6446520"/>
            <a:ext cx="3474720" cy="182880"/>
          </a:xfrm>
          <a:prstGeom prst="rect">
            <a:avLst/>
          </a:prstGeom>
          <a:noFill/>
          <a:ln/>
        </p:spPr>
        <p:txBody>
          <a:bodyPr wrap="square" lIns="0" tIns="0" rIns="0" bIns="0" rtlCol="0" anchor="ctr"/>
          <a:lstStyle/>
          <a:p>
            <a:pPr indent="0" marL="0">
              <a:buNone/>
            </a:pPr>
            <a:r>
              <a:rPr lang="sv-SE" sz="850" dirty="0">
                <a:solidFill>
                  <a:srgbClr val="667085"/>
                </a:solidFill>
                <a:latin typeface="Arial" pitchFamily="34" charset="0"/>
                <a:ea typeface="Arial" pitchFamily="34" charset="-122"/>
                <a:cs typeface="Arial" pitchFamily="34" charset="-120"/>
              </a:rPr>
              <a:t>PEDA1000X — Vem är du i olika roller? Studiestrategier </a:t>
            </a:r>
            <a:endParaRPr lang="en-US" sz="850" dirty="0"/>
          </a:p>
        </p:txBody>
      </p:sp>
      <p:sp>
        <p:nvSpPr>
          <p:cNvPr id="6" name="Text 4"/>
          <p:cNvSpPr/>
          <p:nvPr/>
        </p:nvSpPr>
        <p:spPr>
          <a:xfrm>
            <a:off x="11064240" y="6419088"/>
            <a:ext cx="502920" cy="237744"/>
          </a:xfrm>
          <a:prstGeom prst="rect">
            <a:avLst/>
          </a:prstGeom>
          <a:noFill/>
          <a:ln/>
        </p:spPr>
        <p:txBody>
          <a:bodyPr wrap="square" lIns="0" tIns="0" rIns="0" bIns="0" rtlCol="0" anchor="ctr"/>
          <a:lstStyle/>
          <a:p>
            <a:pPr algn="r" indent="0" marL="0">
              <a:buNone/>
            </a:pPr>
            <a:r>
              <a:rPr lang="sv-SE" sz="950" b="1" dirty="0">
                <a:solidFill>
                  <a:srgbClr val="18212F"/>
                </a:solidFill>
                <a:latin typeface="Arial" pitchFamily="34" charset="0"/>
                <a:ea typeface="Arial" pitchFamily="34" charset="-122"/>
                <a:cs typeface="Arial" pitchFamily="34" charset="-120"/>
              </a:rPr>
              <a:t>12</a:t>
            </a:r>
            <a:endParaRPr lang="en-US" sz="950" dirty="0"/>
          </a:p>
        </p:txBody>
      </p:sp>
      <p:sp>
        <p:nvSpPr>
          <p:cNvPr id="7" name="Shape 5"/>
          <p:cNvSpPr/>
          <p:nvPr/>
        </p:nvSpPr>
        <p:spPr>
          <a:xfrm>
            <a:off x="640080" y="6291072"/>
            <a:ext cx="10881360" cy="0"/>
          </a:xfrm>
          <a:prstGeom prst="line">
            <a:avLst/>
          </a:prstGeom>
          <a:noFill/>
          <a:ln w="9525">
            <a:solidFill>
              <a:srgbClr val="D9D3C6"/>
            </a:solidFill>
            <a:prstDash val="solid"/>
          </a:ln>
        </p:spPr>
        <p:txBody>
          <a:bodyPr wrap="square"/>
          <a:p/>
        </p:txBody>
      </p:sp>
      <p:sp>
        <p:nvSpPr>
          <p:cNvPr id="8" name="Text 6"/>
          <p:cNvSpPr/>
          <p:nvPr/>
        </p:nvSpPr>
        <p:spPr>
          <a:xfrm>
            <a:off x="713232" y="2057400"/>
            <a:ext cx="5074920" cy="502920"/>
          </a:xfrm>
          <a:prstGeom prst="rect">
            <a:avLst/>
          </a:prstGeom>
          <a:noFill/>
          <a:ln/>
        </p:spPr>
        <p:txBody>
          <a:bodyPr wrap="square" lIns="762" tIns="762" rIns="762" bIns="762" rtlCol="0" anchor="t">
            <a:normAutofit/>
          </a:bodyPr>
          <a:lstStyle/>
          <a:p>
            <a:pPr algn="l" indent="0" marL="0">
              <a:buNone/>
            </a:pPr>
            <a:r>
              <a:rPr lang="sv-SE" sz="3000" dirty="0">
                <a:solidFill>
                  <a:srgbClr val="18212F"/>
                </a:solidFill>
                <a:latin typeface="Georgia" pitchFamily="34" charset="0"/>
                <a:ea typeface="Georgia" pitchFamily="34" charset="-122"/>
                <a:cs typeface="Georgia" pitchFamily="34" charset="-120"/>
              </a:rPr>
              <a:t/>
            </a:r>
            <a:endParaRPr lang="en-US" sz="3000" dirty="0"/>
          </a:p>
        </p:txBody>
      </p:sp>
      <p:sp>
        <p:nvSpPr>
          <p:cNvPr id="9" name="Text 7"/>
          <p:cNvSpPr/>
          <p:nvPr/>
        </p:nvSpPr>
        <p:spPr>
          <a:xfrm>
            <a:off x="731520" y="2788920"/>
            <a:ext cx="5166360" cy="1508760"/>
          </a:xfrm>
          <a:prstGeom prst="rect">
            <a:avLst/>
          </a:prstGeom>
          <a:noFill/>
          <a:ln/>
        </p:spPr>
        <p:txBody>
          <a:bodyPr wrap="square" lIns="762" tIns="762" rIns="762" bIns="762" rtlCol="0" anchor="t">
            <a:normAutofit/>
          </a:bodyPr>
          <a:lstStyle/>
          <a:p>
            <a:pPr algn="l" indent="0" marL="0">
              <a:buNone/>
            </a:pPr>
            <a:r>
              <a:rPr lang="sv-SE" sz="1900" dirty="0">
                <a:solidFill>
                  <a:srgbClr val="18212F"/>
                </a:solidFill>
                <a:latin typeface="Arial" pitchFamily="34" charset="0"/>
                <a:ea typeface="Arial" pitchFamily="34" charset="-122"/>
                <a:cs typeface="Arial" pitchFamily="34" charset="-120"/>
              </a:rPr>
              <a:t/>
            </a:r>
            <a:endParaRPr lang="en-US" sz="1900" dirty="0"/>
          </a:p>
        </p:txBody>
      </p:sp>
      <p:sp>
        <p:nvSpPr>
          <p:cNvPr id="10" name="Shape 8"/>
          <p:cNvSpPr/>
          <p:nvPr/>
        </p:nvSpPr>
        <p:spPr>
          <a:xfrm>
            <a:off x="6400800" y="1965960"/>
            <a:ext cx="0" cy="3611880"/>
          </a:xfrm>
          <a:prstGeom prst="line">
            <a:avLst/>
          </a:prstGeom>
          <a:noFill/>
          <a:ln w="12700">
            <a:solidFill>
              <a:srgbClr val="D9D3C6"/>
            </a:solidFill>
            <a:prstDash val="solid"/>
          </a:ln>
        </p:spPr>
        <p:txBody>
          <a:bodyPr wrap="square"/>
          <a:p/>
        </p:txBody>
      </p:sp>
      <p:sp>
        <p:nvSpPr>
          <p:cNvPr id="11" name="Text 9"/>
          <p:cNvSpPr/>
          <p:nvPr/>
        </p:nvSpPr>
        <p:spPr>
          <a:xfrm>
            <a:off x="6812280" y="2075688"/>
            <a:ext cx="3108960" cy="320040"/>
          </a:xfrm>
          <a:prstGeom prst="rect">
            <a:avLst/>
          </a:prstGeom>
          <a:noFill/>
          <a:ln/>
        </p:spPr>
        <p:txBody>
          <a:bodyPr wrap="square" lIns="762" tIns="762" rIns="762" bIns="762" rtlCol="0" anchor="t">
            <a:normAutofit/>
          </a:bodyPr>
          <a:lstStyle/>
          <a:p>
            <a:pPr algn="l" indent="0" marL="0">
              <a:buNone/>
            </a:pPr>
            <a:r>
              <a:rPr lang="sv-SE" sz="2300" dirty="0">
                <a:solidFill>
                  <a:srgbClr val="18212F"/>
                </a:solidFill>
                <a:latin typeface="Georgia" pitchFamily="34" charset="0"/>
                <a:ea typeface="Georgia" pitchFamily="34" charset="-122"/>
                <a:cs typeface="Georgia" pitchFamily="34" charset="-120"/>
              </a:rPr>
              <a:t>Tre nyckelpunkter</a:t>
            </a:r>
            <a:endParaRPr lang="en-US" sz="2300" dirty="0"/>
          </a:p>
        </p:txBody>
      </p:sp>
      <p:sp>
        <p:nvSpPr>
          <p:cNvPr id="12" name="Text 10"/>
          <p:cNvSpPr/>
          <p:nvPr/>
        </p:nvSpPr>
        <p:spPr>
          <a:xfrm>
            <a:off x="6812280" y="2788920"/>
            <a:ext cx="320040" cy="228600"/>
          </a:xfrm>
          <a:prstGeom prst="rect">
            <a:avLst/>
          </a:prstGeom>
          <a:noFill/>
          <a:ln/>
        </p:spPr>
        <p:txBody>
          <a:bodyPr wrap="square" lIns="0" tIns="0" rIns="0" bIns="0" rtlCol="0" anchor="ctr"/>
          <a:lstStyle/>
          <a:p>
            <a:pPr indent="0" marL="0">
              <a:buNone/>
            </a:pPr>
            <a:r>
              <a:rPr lang="sv-SE" sz="1900" b="1" dirty="0">
                <a:solidFill>
                  <a:srgbClr val="B79B58"/>
                </a:solidFill>
                <a:latin typeface="Arial" pitchFamily="34" charset="0"/>
                <a:ea typeface="Arial" pitchFamily="34" charset="-122"/>
                <a:cs typeface="Arial" pitchFamily="34" charset="-120"/>
              </a:rPr>
              <a:t>—</a:t>
            </a:r>
            <a:endParaRPr lang="en-US" sz="1900" dirty="0"/>
          </a:p>
        </p:txBody>
      </p:sp>
      <p:sp>
        <p:nvSpPr>
          <p:cNvPr id="13" name="Text 11"/>
          <p:cNvSpPr/>
          <p:nvPr/>
        </p:nvSpPr>
        <p:spPr>
          <a:xfrm>
            <a:off x="7205472" y="2761488"/>
            <a:ext cx="3200400" cy="347472"/>
          </a:xfrm>
          <a:prstGeom prst="rect">
            <a:avLst/>
          </a:prstGeom>
          <a:noFill/>
          <a:ln/>
        </p:spPr>
        <p:txBody>
          <a:bodyPr wrap="square" lIns="762" tIns="762" rIns="762" bIns="762" rtlCol="0" anchor="t">
            <a:normAutofit/>
          </a:bodyPr>
          <a:lstStyle/>
          <a:p>
            <a:pPr algn="l" indent="0" marL="0">
              <a:buNone/>
            </a:pPr>
            <a:r>
              <a:rPr lang="sv-SE" sz="1900" dirty="0">
                <a:solidFill>
                  <a:srgbClr val="18212F"/>
                </a:solidFill>
                <a:latin typeface="Arial" pitchFamily="34" charset="0"/>
                <a:ea typeface="Arial" pitchFamily="34" charset="-122"/>
                <a:cs typeface="Arial" pitchFamily="34" charset="-120"/>
              </a:rPr>
              <a:t>Styrdokument: Skolverket, Gy25, ämne Pedagogik (PEDA)</a:t>
            </a:r>
            <a:endParaRPr lang="en-US" sz="1900" dirty="0"/>
          </a:p>
        </p:txBody>
      </p:sp>
      <p:sp>
        <p:nvSpPr>
          <p:cNvPr id="14" name="Text 12"/>
          <p:cNvSpPr/>
          <p:nvPr/>
        </p:nvSpPr>
        <p:spPr>
          <a:xfrm>
            <a:off x="6812280" y="3502152"/>
            <a:ext cx="320040" cy="228600"/>
          </a:xfrm>
          <a:prstGeom prst="rect">
            <a:avLst/>
          </a:prstGeom>
          <a:noFill/>
          <a:ln/>
        </p:spPr>
        <p:txBody>
          <a:bodyPr wrap="square" lIns="0" tIns="0" rIns="0" bIns="0" rtlCol="0" anchor="ctr"/>
          <a:lstStyle/>
          <a:p>
            <a:pPr indent="0" marL="0">
              <a:buNone/>
            </a:pPr>
            <a:r>
              <a:rPr lang="sv-SE" sz="1900" b="1" dirty="0">
                <a:solidFill>
                  <a:srgbClr val="B79B58"/>
                </a:solidFill>
                <a:latin typeface="Arial" pitchFamily="34" charset="0"/>
                <a:ea typeface="Arial" pitchFamily="34" charset="-122"/>
                <a:cs typeface="Arial" pitchFamily="34" charset="-120"/>
              </a:rPr>
              <a:t>—</a:t>
            </a:r>
            <a:endParaRPr lang="en-US" sz="1900" dirty="0"/>
          </a:p>
        </p:txBody>
      </p:sp>
      <p:sp>
        <p:nvSpPr>
          <p:cNvPr id="15" name="Text 13"/>
          <p:cNvSpPr/>
          <p:nvPr/>
        </p:nvSpPr>
        <p:spPr>
          <a:xfrm>
            <a:off x="7205472" y="3474720"/>
            <a:ext cx="3200400" cy="347472"/>
          </a:xfrm>
          <a:prstGeom prst="rect">
            <a:avLst/>
          </a:prstGeom>
          <a:noFill/>
          <a:ln/>
        </p:spPr>
        <p:txBody>
          <a:bodyPr wrap="square" lIns="762" tIns="762" rIns="762" bIns="762" rtlCol="0" anchor="t">
            <a:normAutofit/>
          </a:bodyPr>
          <a:lstStyle/>
          <a:p>
            <a:pPr algn="l" indent="0" marL="0">
              <a:buNone/>
            </a:pPr>
            <a:r>
              <a:rPr lang="sv-SE" sz="1900" dirty="0">
                <a:solidFill>
                  <a:srgbClr val="18212F"/>
                </a:solidFill>
                <a:latin typeface="Arial" pitchFamily="34" charset="0"/>
                <a:ea typeface="Arial" pitchFamily="34" charset="-122"/>
                <a:cs typeface="Arial" pitchFamily="34" charset="-120"/>
              </a:rPr>
              <a:t>Ramverk: Hattie — Visible Learning; Steinberg — svenska klassrumsperspektiv</a:t>
            </a:r>
            <a:endParaRPr lang="en-US" sz="1900" dirty="0"/>
          </a:p>
        </p:txBody>
      </p:sp>
      <p:sp>
        <p:nvSpPr>
          <p:cNvPr id="16" name="Text 14"/>
          <p:cNvSpPr/>
          <p:nvPr/>
        </p:nvSpPr>
        <p:spPr>
          <a:xfrm>
            <a:off x="6812280" y="4215384"/>
            <a:ext cx="320040" cy="228600"/>
          </a:xfrm>
          <a:prstGeom prst="rect">
            <a:avLst/>
          </a:prstGeom>
          <a:noFill/>
          <a:ln/>
        </p:spPr>
        <p:txBody>
          <a:bodyPr wrap="square" lIns="0" tIns="0" rIns="0" bIns="0" rtlCol="0" anchor="ctr"/>
          <a:lstStyle/>
          <a:p>
            <a:pPr indent="0" marL="0">
              <a:buNone/>
            </a:pPr>
            <a:r>
              <a:rPr lang="sv-SE" sz="1900" b="1" dirty="0">
                <a:solidFill>
                  <a:srgbClr val="B79B58"/>
                </a:solidFill>
                <a:latin typeface="Arial" pitchFamily="34" charset="0"/>
                <a:ea typeface="Arial" pitchFamily="34" charset="-122"/>
                <a:cs typeface="Arial" pitchFamily="34" charset="-120"/>
              </a:rPr>
              <a:t>—</a:t>
            </a:r>
            <a:endParaRPr lang="en-US" sz="1900" dirty="0"/>
          </a:p>
        </p:txBody>
      </p:sp>
      <p:sp>
        <p:nvSpPr>
          <p:cNvPr id="17" name="Text 15"/>
          <p:cNvSpPr/>
          <p:nvPr/>
        </p:nvSpPr>
        <p:spPr>
          <a:xfrm>
            <a:off x="7205472" y="4187952"/>
            <a:ext cx="3200400" cy="347472"/>
          </a:xfrm>
          <a:prstGeom prst="rect">
            <a:avLst/>
          </a:prstGeom>
          <a:noFill/>
          <a:ln/>
        </p:spPr>
        <p:txBody>
          <a:bodyPr wrap="square" lIns="762" tIns="762" rIns="762" bIns="762" rtlCol="0" anchor="t">
            <a:normAutofit/>
          </a:bodyPr>
          <a:lstStyle/>
          <a:p>
            <a:pPr algn="l" indent="0" marL="0">
              <a:buNone/>
            </a:pPr>
            <a:r>
              <a:rPr lang="sv-SE" sz="1900" dirty="0">
                <a:solidFill>
                  <a:srgbClr val="18212F"/>
                </a:solidFill>
                <a:latin typeface="Arial" pitchFamily="34" charset="0"/>
                <a:ea typeface="Arial" pitchFamily="34" charset="-122"/>
                <a:cs typeface="Arial" pitchFamily="34" charset="-120"/>
              </a:rPr>
              <a:t>Progression: Observera → Deltar med stöd → Provar själv (APL)</a:t>
            </a:r>
            <a:endParaRPr lang="en-US" sz="1900" dirty="0"/>
          </a:p>
        </p:txBody>
      </p:sp>
      <p:sp>
        <p:nvSpPr>
          <p:cNvPr id="18" name="Text 16"/>
          <p:cNvSpPr/>
          <p:nvPr/>
        </p:nvSpPr>
        <p:spPr>
          <a:xfrm>
            <a:off x="731520" y="5120640"/>
            <a:ext cx="8046720" cy="320040"/>
          </a:xfrm>
          <a:prstGeom prst="rect">
            <a:avLst/>
          </a:prstGeom>
          <a:noFill/>
          <a:ln/>
        </p:spPr>
        <p:txBody>
          <a:bodyPr wrap="square" lIns="762" tIns="762" rIns="762" bIns="762" rtlCol="0" anchor="t">
            <a:normAutofit/>
          </a:bodyPr>
          <a:lstStyle/>
          <a:p>
            <a:pPr algn="l" indent="0" marL="0">
              <a:buNone/>
            </a:pPr>
            <a:r>
              <a:rPr lang="sv-SE" sz="1600" dirty="0">
                <a:solidFill>
                  <a:srgbClr val="667085"/>
                </a:solidFill>
                <a:latin typeface="Arial" pitchFamily="34" charset="0"/>
                <a:ea typeface="Arial" pitchFamily="34" charset="-122"/>
                <a:cs typeface="Arial" pitchFamily="34" charset="-120"/>
              </a:rPr>
              <a:t>Fundera: Vad visar situationen och varför är den viktig?</a:t>
            </a:r>
            <a:endParaRPr lang="en-US" sz="1600" dirty="0"/>
          </a:p>
        </p:txBody>
      </p:sp>
      <p:pic>
        <p:nvPicPr>
          <p:cNvPr id="19" name="Picture 18" descr="tmpe81h0atw.jpg"/>
          <p:cNvPicPr>
            <a:picLocks noChangeAspect="1"/>
          </p:cNvPicPr>
          <p:nvPr/>
        </p:nvPicPr>
        <p:blipFill>
          <a:blip r:embed="rId2"/>
          <a:stretch>
            <a:fillRect/>
          </a:stretch>
        </p:blipFill>
        <p:spPr>
          <a:xfrm>
            <a:off x="991060" y="1993392"/>
            <a:ext cx="4592416" cy="3063240"/>
          </a:xfrm>
          <a:prstGeom prst="rect">
            <a:avLst/>
          </a:prstGeom>
        </p:spPr>
      </p:pic>
      <p:sp>
        <p:nvSpPr>
          <p:cNvPr id="20" name="TextBox 19"/>
          <p:cNvSpPr txBox="1"/>
          <p:nvPr/>
        </p:nvSpPr>
        <p:spPr>
          <a:xfrm>
            <a:off x="9265920" y="6446520"/>
            <a:ext cx="2743200" cy="320040"/>
          </a:xfrm>
          <a:prstGeom prst="rect">
            <a:avLst/>
          </a:prstGeom>
          <a:noFill/>
        </p:spPr>
        <p:txBody>
          <a:bodyPr wrap="none" lIns="0" rIns="0" tIns="0" bIns="0">
            <a:spAutoFit/>
          </a:bodyPr>
          <a:lstStyle/>
          <a:p>
            <a:pPr algn="ctr"/>
            <a:r>
              <a:rPr sz="1000" b="1" i="0">
                <a:solidFill>
                  <a:srgbClr val="06395E"/>
                </a:solidFill>
              </a:rPr>
              <a:t>lektionsplanerare.se</a:t>
            </a:r>
          </a:p>
        </p:txBody>
      </p:sp>
      <p:pic>
        <p:nvPicPr>
          <p:cNvPr id="21" name="Picture 20" descr="nikky-watermark.png"/>
          <p:cNvPicPr>
            <a:picLocks noChangeAspect="1"/>
          </p:cNvPicPr>
          <p:nvPr/>
        </p:nvPicPr>
        <p:blipFill>
          <a:blip r:embed="rId4"/>
          <a:stretch>
            <a:fillRect/>
          </a:stretch>
        </p:blipFill>
        <p:spPr>
          <a:xfrm>
            <a:off x="9037320" y="6382512"/>
            <a:ext cx="347472" cy="347472"/>
          </a:xfrm>
          <a:prstGeom prst="rect">
            <a:avLst/>
          </a:prstGeom>
        </p:spPr>
      </p:pic>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 0"/>
          <p:cNvSpPr/>
          <p:nvPr/>
        </p:nvSpPr>
        <p:spPr>
          <a:xfrm>
            <a:off x="640080" y="502920"/>
            <a:ext cx="3200400" cy="256032"/>
          </a:xfrm>
          <a:prstGeom prst="rect">
            <a:avLst/>
          </a:prstGeom>
          <a:noFill/>
          <a:ln/>
        </p:spPr>
        <p:txBody>
          <a:bodyPr wrap="square" lIns="0" tIns="0" rIns="0" bIns="0" rtlCol="0" anchor="ctr"/>
          <a:lstStyle/>
          <a:p>
            <a:pPr indent="0" marL="0">
              <a:buNone/>
            </a:pPr>
            <a:r>
              <a:rPr lang="sv-SE" sz="950" b="1" dirty="0">
                <a:solidFill>
                  <a:srgbClr val="B79B58"/>
                </a:solidFill>
                <a:latin typeface="Arial" pitchFamily="34" charset="0"/>
                <a:ea typeface="Arial" pitchFamily="34" charset="-122"/>
                <a:cs typeface="Arial" pitchFamily="34" charset="-120"/>
              </a:rPr>
              <a:t>UNDERVISNINGSMALL</a:t>
            </a:r>
            <a:endParaRPr lang="en-US" sz="950" dirty="0"/>
          </a:p>
        </p:txBody>
      </p:sp>
      <p:sp>
        <p:nvSpPr>
          <p:cNvPr id="3" name="Text 1"/>
          <p:cNvSpPr/>
          <p:nvPr/>
        </p:nvSpPr>
        <p:spPr>
          <a:xfrm>
            <a:off x="640080" y="868680"/>
            <a:ext cx="8595360" cy="502920"/>
          </a:xfrm>
          <a:prstGeom prst="rect">
            <a:avLst/>
          </a:prstGeom>
          <a:noFill/>
          <a:ln/>
        </p:spPr>
        <p:txBody>
          <a:bodyPr wrap="square" lIns="0" tIns="0" rIns="0" bIns="0" rtlCol="0" anchor="ctr"/>
          <a:lstStyle/>
          <a:p>
            <a:pPr indent="0" marL="0">
              <a:buNone/>
            </a:pPr>
            <a:r>
              <a:rPr lang="sv-SE" sz="3200" dirty="0">
                <a:solidFill>
                  <a:srgbClr val="18212F"/>
                </a:solidFill>
                <a:latin typeface="Georgia" pitchFamily="34" charset="0"/>
                <a:ea typeface="Georgia" pitchFamily="34" charset="-122"/>
                <a:cs typeface="Georgia" pitchFamily="34" charset="-120"/>
              </a:rPr>
              <a:t>Välkommen till lektionen</a:t>
            </a:r>
            <a:endParaRPr lang="en-US" sz="3200" dirty="0"/>
          </a:p>
        </p:txBody>
      </p:sp>
      <p:sp>
        <p:nvSpPr>
          <p:cNvPr id="4" name="Text 2"/>
          <p:cNvSpPr/>
          <p:nvPr/>
        </p:nvSpPr>
        <p:spPr>
          <a:xfrm>
            <a:off x="658368" y="1600200"/>
            <a:ext cx="7863840" cy="256032"/>
          </a:xfrm>
          <a:prstGeom prst="rect">
            <a:avLst/>
          </a:prstGeom>
          <a:noFill/>
          <a:ln/>
        </p:spPr>
        <p:txBody>
          <a:bodyPr wrap="square" lIns="0" tIns="0" rIns="0" bIns="0" rtlCol="0" anchor="ctr"/>
          <a:lstStyle/>
          <a:p>
            <a:pPr indent="0" marL="0">
              <a:buNone/>
            </a:pPr>
            <a:r>
              <a:rPr lang="sv-SE" sz="1400" dirty="0">
                <a:solidFill>
                  <a:srgbClr val="667085"/>
                </a:solidFill>
                <a:latin typeface="Arial" pitchFamily="34" charset="0"/>
                <a:ea typeface="Arial" pitchFamily="34" charset="-122"/>
                <a:cs typeface="Arial" pitchFamily="34" charset="-120"/>
              </a:rPr>
              <a:t>Bygg upp förståelsen steg för steg.</a:t>
            </a:r>
            <a:endParaRPr lang="en-US" sz="1400" dirty="0"/>
          </a:p>
        </p:txBody>
      </p:sp>
      <p:sp>
        <p:nvSpPr>
          <p:cNvPr id="5" name="Text 3"/>
          <p:cNvSpPr/>
          <p:nvPr/>
        </p:nvSpPr>
        <p:spPr>
          <a:xfrm>
            <a:off x="640080" y="6446520"/>
            <a:ext cx="3474720" cy="182880"/>
          </a:xfrm>
          <a:prstGeom prst="rect">
            <a:avLst/>
          </a:prstGeom>
          <a:noFill/>
          <a:ln/>
        </p:spPr>
        <p:txBody>
          <a:bodyPr wrap="square" lIns="0" tIns="0" rIns="0" bIns="0" rtlCol="0" anchor="ctr"/>
          <a:lstStyle/>
          <a:p>
            <a:pPr indent="0" marL="0">
              <a:buNone/>
            </a:pPr>
            <a:r>
              <a:rPr lang="sv-SE" sz="850" dirty="0">
                <a:solidFill>
                  <a:srgbClr val="667085"/>
                </a:solidFill>
                <a:latin typeface="Arial" pitchFamily="34" charset="0"/>
                <a:ea typeface="Arial" pitchFamily="34" charset="-122"/>
                <a:cs typeface="Arial" pitchFamily="34" charset="-120"/>
              </a:rPr>
              <a:t>PEDA1000X — Vem är du i olika roller? Studiestrategier </a:t>
            </a:r>
            <a:endParaRPr lang="en-US" sz="850" dirty="0"/>
          </a:p>
        </p:txBody>
      </p:sp>
      <p:sp>
        <p:nvSpPr>
          <p:cNvPr id="6" name="Text 4"/>
          <p:cNvSpPr/>
          <p:nvPr/>
        </p:nvSpPr>
        <p:spPr>
          <a:xfrm>
            <a:off x="11064240" y="6419088"/>
            <a:ext cx="502920" cy="237744"/>
          </a:xfrm>
          <a:prstGeom prst="rect">
            <a:avLst/>
          </a:prstGeom>
          <a:noFill/>
          <a:ln/>
        </p:spPr>
        <p:txBody>
          <a:bodyPr wrap="square" lIns="0" tIns="0" rIns="0" bIns="0" rtlCol="0" anchor="ctr"/>
          <a:lstStyle/>
          <a:p>
            <a:pPr algn="r" indent="0" marL="0">
              <a:buNone/>
            </a:pPr>
            <a:r>
              <a:rPr lang="sv-SE" sz="950" b="1" dirty="0">
                <a:solidFill>
                  <a:srgbClr val="18212F"/>
                </a:solidFill>
                <a:latin typeface="Arial" pitchFamily="34" charset="0"/>
                <a:ea typeface="Arial" pitchFamily="34" charset="-122"/>
                <a:cs typeface="Arial" pitchFamily="34" charset="-120"/>
              </a:rPr>
              <a:t>02</a:t>
            </a:r>
            <a:endParaRPr lang="en-US" sz="950" dirty="0"/>
          </a:p>
        </p:txBody>
      </p:sp>
      <p:sp>
        <p:nvSpPr>
          <p:cNvPr id="7" name="Shape 5"/>
          <p:cNvSpPr/>
          <p:nvPr/>
        </p:nvSpPr>
        <p:spPr>
          <a:xfrm>
            <a:off x="640080" y="6291072"/>
            <a:ext cx="10881360" cy="0"/>
          </a:xfrm>
          <a:prstGeom prst="line">
            <a:avLst/>
          </a:prstGeom>
          <a:noFill/>
          <a:ln w="9525">
            <a:solidFill>
              <a:srgbClr val="D9D3C6"/>
            </a:solidFill>
            <a:prstDash val="solid"/>
          </a:ln>
        </p:spPr>
        <p:txBody>
          <a:bodyPr wrap="square"/>
          <a:p/>
        </p:txBody>
      </p:sp>
      <p:sp>
        <p:nvSpPr>
          <p:cNvPr id="8" name="Text 6"/>
          <p:cNvSpPr/>
          <p:nvPr/>
        </p:nvSpPr>
        <p:spPr>
          <a:xfrm>
            <a:off x="713232" y="2057400"/>
            <a:ext cx="5074920" cy="502920"/>
          </a:xfrm>
          <a:prstGeom prst="rect">
            <a:avLst/>
          </a:prstGeom>
          <a:noFill/>
          <a:ln/>
        </p:spPr>
        <p:txBody>
          <a:bodyPr wrap="square" lIns="762" tIns="762" rIns="762" bIns="762" rtlCol="0" anchor="t">
            <a:normAutofit/>
          </a:bodyPr>
          <a:lstStyle/>
          <a:p>
            <a:pPr algn="l" indent="0" marL="0">
              <a:buNone/>
            </a:pPr>
            <a:r>
              <a:rPr lang="sv-SE" sz="3000" dirty="0">
                <a:solidFill>
                  <a:srgbClr val="18212F"/>
                </a:solidFill>
                <a:latin typeface="Georgia" pitchFamily="34" charset="0"/>
                <a:ea typeface="Georgia" pitchFamily="34" charset="-122"/>
                <a:cs typeface="Georgia" pitchFamily="34" charset="-120"/>
              </a:rPr>
              <a:t/>
            </a:r>
            <a:endParaRPr lang="en-US" sz="3000" dirty="0"/>
          </a:p>
        </p:txBody>
      </p:sp>
      <p:sp>
        <p:nvSpPr>
          <p:cNvPr id="9" name="Text 7"/>
          <p:cNvSpPr/>
          <p:nvPr/>
        </p:nvSpPr>
        <p:spPr>
          <a:xfrm>
            <a:off x="731520" y="2788920"/>
            <a:ext cx="5166360" cy="1508760"/>
          </a:xfrm>
          <a:prstGeom prst="rect">
            <a:avLst/>
          </a:prstGeom>
          <a:noFill/>
          <a:ln/>
        </p:spPr>
        <p:txBody>
          <a:bodyPr wrap="square" lIns="762" tIns="762" rIns="762" bIns="762" rtlCol="0" anchor="t">
            <a:normAutofit/>
          </a:bodyPr>
          <a:lstStyle/>
          <a:p>
            <a:pPr algn="l" indent="0" marL="0">
              <a:buNone/>
            </a:pPr>
            <a:r>
              <a:rPr lang="sv-SE" sz="1900" dirty="0">
                <a:solidFill>
                  <a:srgbClr val="18212F"/>
                </a:solidFill>
                <a:latin typeface="Arial" pitchFamily="34" charset="0"/>
                <a:ea typeface="Arial" pitchFamily="34" charset="-122"/>
                <a:cs typeface="Arial" pitchFamily="34" charset="-120"/>
              </a:rPr>
              <a:t/>
            </a:r>
            <a:endParaRPr lang="en-US" sz="1900" dirty="0"/>
          </a:p>
        </p:txBody>
      </p:sp>
      <p:sp>
        <p:nvSpPr>
          <p:cNvPr id="10" name="Shape 8"/>
          <p:cNvSpPr/>
          <p:nvPr/>
        </p:nvSpPr>
        <p:spPr>
          <a:xfrm>
            <a:off x="6400800" y="1965960"/>
            <a:ext cx="0" cy="3611880"/>
          </a:xfrm>
          <a:prstGeom prst="line">
            <a:avLst/>
          </a:prstGeom>
          <a:noFill/>
          <a:ln w="12700">
            <a:solidFill>
              <a:srgbClr val="D9D3C6"/>
            </a:solidFill>
            <a:prstDash val="solid"/>
          </a:ln>
        </p:spPr>
        <p:txBody>
          <a:bodyPr wrap="square"/>
          <a:p/>
        </p:txBody>
      </p:sp>
      <p:sp>
        <p:nvSpPr>
          <p:cNvPr id="11" name="Text 9"/>
          <p:cNvSpPr/>
          <p:nvPr/>
        </p:nvSpPr>
        <p:spPr>
          <a:xfrm>
            <a:off x="6812280" y="2075688"/>
            <a:ext cx="3108960" cy="320040"/>
          </a:xfrm>
          <a:prstGeom prst="rect">
            <a:avLst/>
          </a:prstGeom>
          <a:noFill/>
          <a:ln/>
        </p:spPr>
        <p:txBody>
          <a:bodyPr wrap="square" lIns="762" tIns="762" rIns="762" bIns="762" rtlCol="0" anchor="t">
            <a:normAutofit/>
          </a:bodyPr>
          <a:lstStyle/>
          <a:p>
            <a:pPr algn="l" indent="0" marL="0">
              <a:buNone/>
            </a:pPr>
            <a:r>
              <a:rPr lang="sv-SE" sz="2300" dirty="0">
                <a:solidFill>
                  <a:srgbClr val="18212F"/>
                </a:solidFill>
                <a:latin typeface="Georgia" pitchFamily="34" charset="0"/>
                <a:ea typeface="Georgia" pitchFamily="34" charset="-122"/>
                <a:cs typeface="Georgia" pitchFamily="34" charset="-120"/>
              </a:rPr>
              <a:t>Tre nyckelpunkter</a:t>
            </a:r>
            <a:endParaRPr lang="en-US" sz="2300" dirty="0"/>
          </a:p>
        </p:txBody>
      </p:sp>
      <p:sp>
        <p:nvSpPr>
          <p:cNvPr id="12" name="Text 10"/>
          <p:cNvSpPr/>
          <p:nvPr/>
        </p:nvSpPr>
        <p:spPr>
          <a:xfrm>
            <a:off x="6812280" y="2788920"/>
            <a:ext cx="320040" cy="228600"/>
          </a:xfrm>
          <a:prstGeom prst="rect">
            <a:avLst/>
          </a:prstGeom>
          <a:noFill/>
          <a:ln/>
        </p:spPr>
        <p:txBody>
          <a:bodyPr wrap="square" lIns="0" tIns="0" rIns="0" bIns="0" rtlCol="0" anchor="ctr"/>
          <a:lstStyle/>
          <a:p>
            <a:pPr indent="0" marL="0">
              <a:buNone/>
            </a:pPr>
            <a:r>
              <a:rPr lang="sv-SE" sz="1900" b="1" dirty="0">
                <a:solidFill>
                  <a:srgbClr val="B79B58"/>
                </a:solidFill>
                <a:latin typeface="Arial" pitchFamily="34" charset="0"/>
                <a:ea typeface="Arial" pitchFamily="34" charset="-122"/>
                <a:cs typeface="Arial" pitchFamily="34" charset="-120"/>
              </a:rPr>
              <a:t>—</a:t>
            </a:r>
            <a:endParaRPr lang="en-US" sz="1900" dirty="0"/>
          </a:p>
        </p:txBody>
      </p:sp>
      <p:sp>
        <p:nvSpPr>
          <p:cNvPr id="13" name="Text 11"/>
          <p:cNvSpPr/>
          <p:nvPr/>
        </p:nvSpPr>
        <p:spPr>
          <a:xfrm>
            <a:off x="7205472" y="2761488"/>
            <a:ext cx="3200400" cy="347472"/>
          </a:xfrm>
          <a:prstGeom prst="rect">
            <a:avLst/>
          </a:prstGeom>
          <a:noFill/>
          <a:ln/>
        </p:spPr>
        <p:txBody>
          <a:bodyPr wrap="square" lIns="762" tIns="762" rIns="762" bIns="762" rtlCol="0" anchor="t">
            <a:normAutofit/>
          </a:bodyPr>
          <a:lstStyle/>
          <a:p>
            <a:pPr algn="l" indent="0" marL="0">
              <a:buNone/>
            </a:pPr>
            <a:r>
              <a:rPr lang="sv-SE" sz="1900" dirty="0">
                <a:solidFill>
                  <a:srgbClr val="18212F"/>
                </a:solidFill>
                <a:latin typeface="Arial" pitchFamily="34" charset="0"/>
                <a:ea typeface="Arial" pitchFamily="34" charset="-122"/>
                <a:cs typeface="Arial" pitchFamily="34" charset="-120"/>
              </a:rPr>
              <a:t>Idag utforskar vi vem du är i olika roller</a:t>
            </a:r>
            <a:endParaRPr lang="en-US" sz="1900" dirty="0"/>
          </a:p>
        </p:txBody>
      </p:sp>
      <p:sp>
        <p:nvSpPr>
          <p:cNvPr id="14" name="Text 12"/>
          <p:cNvSpPr/>
          <p:nvPr/>
        </p:nvSpPr>
        <p:spPr>
          <a:xfrm>
            <a:off x="6812280" y="3502152"/>
            <a:ext cx="320040" cy="228600"/>
          </a:xfrm>
          <a:prstGeom prst="rect">
            <a:avLst/>
          </a:prstGeom>
          <a:noFill/>
          <a:ln/>
        </p:spPr>
        <p:txBody>
          <a:bodyPr wrap="square" lIns="0" tIns="0" rIns="0" bIns="0" rtlCol="0" anchor="ctr"/>
          <a:lstStyle/>
          <a:p>
            <a:pPr indent="0" marL="0">
              <a:buNone/>
            </a:pPr>
            <a:r>
              <a:rPr lang="sv-SE" sz="1900" b="1" dirty="0">
                <a:solidFill>
                  <a:srgbClr val="B79B58"/>
                </a:solidFill>
                <a:latin typeface="Arial" pitchFamily="34" charset="0"/>
                <a:ea typeface="Arial" pitchFamily="34" charset="-122"/>
                <a:cs typeface="Arial" pitchFamily="34" charset="-120"/>
              </a:rPr>
              <a:t>—</a:t>
            </a:r>
            <a:endParaRPr lang="en-US" sz="1900" dirty="0"/>
          </a:p>
        </p:txBody>
      </p:sp>
      <p:sp>
        <p:nvSpPr>
          <p:cNvPr id="15" name="Text 13"/>
          <p:cNvSpPr/>
          <p:nvPr/>
        </p:nvSpPr>
        <p:spPr>
          <a:xfrm>
            <a:off x="7205472" y="3474720"/>
            <a:ext cx="3200400" cy="347472"/>
          </a:xfrm>
          <a:prstGeom prst="rect">
            <a:avLst/>
          </a:prstGeom>
          <a:noFill/>
          <a:ln/>
        </p:spPr>
        <p:txBody>
          <a:bodyPr wrap="square" lIns="762" tIns="762" rIns="762" bIns="762" rtlCol="0" anchor="t">
            <a:normAutofit/>
          </a:bodyPr>
          <a:lstStyle/>
          <a:p>
            <a:pPr algn="l" indent="0" marL="0">
              <a:buNone/>
            </a:pPr>
            <a:r>
              <a:rPr lang="sv-SE" sz="1900" dirty="0">
                <a:solidFill>
                  <a:srgbClr val="18212F"/>
                </a:solidFill>
                <a:latin typeface="Arial" pitchFamily="34" charset="0"/>
                <a:ea typeface="Arial" pitchFamily="34" charset="-122"/>
                <a:cs typeface="Arial" pitchFamily="34" charset="-120"/>
              </a:rPr>
              <a:t>Vi förbereder dig inför din första APL-vecka</a:t>
            </a:r>
            <a:endParaRPr lang="en-US" sz="1900" dirty="0"/>
          </a:p>
        </p:txBody>
      </p:sp>
      <p:sp>
        <p:nvSpPr>
          <p:cNvPr id="16" name="Text 14"/>
          <p:cNvSpPr/>
          <p:nvPr/>
        </p:nvSpPr>
        <p:spPr>
          <a:xfrm>
            <a:off x="6812280" y="4215384"/>
            <a:ext cx="320040" cy="228600"/>
          </a:xfrm>
          <a:prstGeom prst="rect">
            <a:avLst/>
          </a:prstGeom>
          <a:noFill/>
          <a:ln/>
        </p:spPr>
        <p:txBody>
          <a:bodyPr wrap="square" lIns="0" tIns="0" rIns="0" bIns="0" rtlCol="0" anchor="ctr"/>
          <a:lstStyle/>
          <a:p>
            <a:pPr indent="0" marL="0">
              <a:buNone/>
            </a:pPr>
            <a:r>
              <a:rPr lang="sv-SE" sz="1900" b="1" dirty="0">
                <a:solidFill>
                  <a:srgbClr val="B79B58"/>
                </a:solidFill>
                <a:latin typeface="Arial" pitchFamily="34" charset="0"/>
                <a:ea typeface="Arial" pitchFamily="34" charset="-122"/>
                <a:cs typeface="Arial" pitchFamily="34" charset="-120"/>
              </a:rPr>
              <a:t>—</a:t>
            </a:r>
            <a:endParaRPr lang="en-US" sz="1900" dirty="0"/>
          </a:p>
        </p:txBody>
      </p:sp>
      <p:sp>
        <p:nvSpPr>
          <p:cNvPr id="17" name="Text 15"/>
          <p:cNvSpPr/>
          <p:nvPr/>
        </p:nvSpPr>
        <p:spPr>
          <a:xfrm>
            <a:off x="7205472" y="4187952"/>
            <a:ext cx="3200400" cy="347472"/>
          </a:xfrm>
          <a:prstGeom prst="rect">
            <a:avLst/>
          </a:prstGeom>
          <a:noFill/>
          <a:ln/>
        </p:spPr>
        <p:txBody>
          <a:bodyPr wrap="square" lIns="762" tIns="762" rIns="762" bIns="762" rtlCol="0" anchor="t">
            <a:normAutofit/>
          </a:bodyPr>
          <a:lstStyle/>
          <a:p>
            <a:pPr algn="l" indent="0" marL="0">
              <a:buNone/>
            </a:pPr>
            <a:r>
              <a:rPr lang="sv-SE" sz="1900" dirty="0">
                <a:solidFill>
                  <a:srgbClr val="18212F"/>
                </a:solidFill>
                <a:latin typeface="Arial" pitchFamily="34" charset="0"/>
                <a:ea typeface="Arial" pitchFamily="34" charset="-122"/>
                <a:cs typeface="Arial" pitchFamily="34" charset="-120"/>
              </a:rPr>
              <a:t>Du får verktyg för att möta människor i olika åldrar</a:t>
            </a:r>
            <a:endParaRPr lang="en-US" sz="1900" dirty="0"/>
          </a:p>
        </p:txBody>
      </p:sp>
      <p:sp>
        <p:nvSpPr>
          <p:cNvPr id="18" name="Text 16"/>
          <p:cNvSpPr/>
          <p:nvPr/>
        </p:nvSpPr>
        <p:spPr>
          <a:xfrm>
            <a:off x="731520" y="5120640"/>
            <a:ext cx="8046720" cy="320040"/>
          </a:xfrm>
          <a:prstGeom prst="rect">
            <a:avLst/>
          </a:prstGeom>
          <a:noFill/>
          <a:ln/>
        </p:spPr>
        <p:txBody>
          <a:bodyPr wrap="square" lIns="762" tIns="762" rIns="762" bIns="762" rtlCol="0" anchor="t">
            <a:normAutofit/>
          </a:bodyPr>
          <a:lstStyle/>
          <a:p>
            <a:pPr algn="l" indent="0" marL="0">
              <a:buNone/>
            </a:pPr>
            <a:r>
              <a:rPr lang="sv-SE" sz="1600" dirty="0">
                <a:solidFill>
                  <a:srgbClr val="667085"/>
                </a:solidFill>
                <a:latin typeface="Arial" pitchFamily="34" charset="0"/>
                <a:ea typeface="Arial" pitchFamily="34" charset="-122"/>
                <a:cs typeface="Arial" pitchFamily="34" charset="-120"/>
              </a:rPr>
              <a:t>Fundera: Vad visar situationen och varför är den viktig?</a:t>
            </a:r>
            <a:endParaRPr lang="en-US" sz="1600" dirty="0"/>
          </a:p>
        </p:txBody>
      </p:sp>
      <p:pic>
        <p:nvPicPr>
          <p:cNvPr id="19" name="Picture 18" descr="tmprizu4g6y.jpg"/>
          <p:cNvPicPr>
            <a:picLocks noChangeAspect="1"/>
          </p:cNvPicPr>
          <p:nvPr/>
        </p:nvPicPr>
        <p:blipFill>
          <a:blip r:embed="rId2"/>
          <a:stretch>
            <a:fillRect/>
          </a:stretch>
        </p:blipFill>
        <p:spPr>
          <a:xfrm>
            <a:off x="994715" y="1993392"/>
            <a:ext cx="4585105" cy="3063240"/>
          </a:xfrm>
          <a:prstGeom prst="rect">
            <a:avLst/>
          </a:prstGeom>
        </p:spPr>
      </p:pic>
      <p:sp>
        <p:nvSpPr>
          <p:cNvPr id="20" name="TextBox 19"/>
          <p:cNvSpPr txBox="1"/>
          <p:nvPr/>
        </p:nvSpPr>
        <p:spPr>
          <a:xfrm>
            <a:off x="9265920" y="6446520"/>
            <a:ext cx="2743200" cy="320040"/>
          </a:xfrm>
          <a:prstGeom prst="rect">
            <a:avLst/>
          </a:prstGeom>
          <a:noFill/>
        </p:spPr>
        <p:txBody>
          <a:bodyPr wrap="none" lIns="0" rIns="0" tIns="0" bIns="0">
            <a:spAutoFit/>
          </a:bodyPr>
          <a:lstStyle/>
          <a:p>
            <a:pPr algn="ctr"/>
            <a:r>
              <a:rPr sz="1000" b="1" i="0">
                <a:solidFill>
                  <a:srgbClr val="06395E"/>
                </a:solidFill>
              </a:rPr>
              <a:t>lektionsplanerare.se</a:t>
            </a:r>
          </a:p>
        </p:txBody>
      </p:sp>
      <p:pic>
        <p:nvPicPr>
          <p:cNvPr id="21" name="Picture 20" descr="nikky-watermark.png"/>
          <p:cNvPicPr>
            <a:picLocks noChangeAspect="1"/>
          </p:cNvPicPr>
          <p:nvPr/>
        </p:nvPicPr>
        <p:blipFill>
          <a:blip r:embed="rId4"/>
          <a:stretch>
            <a:fillRect/>
          </a:stretch>
        </p:blipFill>
        <p:spPr>
          <a:xfrm>
            <a:off x="9037320" y="6382512"/>
            <a:ext cx="347472" cy="347472"/>
          </a:xfrm>
          <a:prstGeom prst="rect">
            <a:avLst/>
          </a:prstGeom>
        </p:spPr>
      </p:pic>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 0"/>
          <p:cNvSpPr/>
          <p:nvPr/>
        </p:nvSpPr>
        <p:spPr>
          <a:xfrm>
            <a:off x="640080" y="502920"/>
            <a:ext cx="3200400" cy="256032"/>
          </a:xfrm>
          <a:prstGeom prst="rect">
            <a:avLst/>
          </a:prstGeom>
          <a:noFill/>
          <a:ln/>
        </p:spPr>
        <p:txBody>
          <a:bodyPr wrap="square" lIns="0" tIns="0" rIns="0" bIns="0" rtlCol="0" anchor="ctr"/>
          <a:lstStyle/>
          <a:p>
            <a:pPr indent="0" marL="0">
              <a:buNone/>
            </a:pPr>
            <a:r>
              <a:rPr lang="sv-SE" sz="950" b="1" dirty="0">
                <a:solidFill>
                  <a:srgbClr val="B79B58"/>
                </a:solidFill>
                <a:latin typeface="Arial" pitchFamily="34" charset="0"/>
                <a:ea typeface="Arial" pitchFamily="34" charset="-122"/>
                <a:cs typeface="Arial" pitchFamily="34" charset="-120"/>
              </a:rPr>
              <a:t>UNDERVISNINGSMALL</a:t>
            </a:r>
            <a:endParaRPr lang="en-US" sz="950" dirty="0"/>
          </a:p>
        </p:txBody>
      </p:sp>
      <p:sp>
        <p:nvSpPr>
          <p:cNvPr id="3" name="Text 1"/>
          <p:cNvSpPr/>
          <p:nvPr/>
        </p:nvSpPr>
        <p:spPr>
          <a:xfrm>
            <a:off x="640080" y="868680"/>
            <a:ext cx="8595360" cy="502920"/>
          </a:xfrm>
          <a:prstGeom prst="rect">
            <a:avLst/>
          </a:prstGeom>
          <a:noFill/>
          <a:ln/>
        </p:spPr>
        <p:txBody>
          <a:bodyPr wrap="square" lIns="0" tIns="0" rIns="0" bIns="0" rtlCol="0" anchor="ctr"/>
          <a:lstStyle/>
          <a:p>
            <a:pPr indent="0" marL="0">
              <a:buNone/>
            </a:pPr>
            <a:r>
              <a:rPr lang="sv-SE" sz="3200" dirty="0">
                <a:solidFill>
                  <a:srgbClr val="18212F"/>
                </a:solidFill>
                <a:latin typeface="Georgia" pitchFamily="34" charset="0"/>
                <a:ea typeface="Georgia" pitchFamily="34" charset="-122"/>
                <a:cs typeface="Georgia" pitchFamily="34" charset="-120"/>
              </a:rPr>
              <a:t>Vad ska vi göra idag?</a:t>
            </a:r>
            <a:endParaRPr lang="en-US" sz="3200" dirty="0"/>
          </a:p>
        </p:txBody>
      </p:sp>
      <p:sp>
        <p:nvSpPr>
          <p:cNvPr id="4" name="Text 2"/>
          <p:cNvSpPr/>
          <p:nvPr/>
        </p:nvSpPr>
        <p:spPr>
          <a:xfrm>
            <a:off x="658368" y="1600200"/>
            <a:ext cx="7863840" cy="256032"/>
          </a:xfrm>
          <a:prstGeom prst="rect">
            <a:avLst/>
          </a:prstGeom>
          <a:noFill/>
          <a:ln/>
        </p:spPr>
        <p:txBody>
          <a:bodyPr wrap="square" lIns="0" tIns="0" rIns="0" bIns="0" rtlCol="0" anchor="ctr"/>
          <a:lstStyle/>
          <a:p>
            <a:pPr indent="0" marL="0">
              <a:buNone/>
            </a:pPr>
            <a:r>
              <a:rPr lang="sv-SE" sz="1400" dirty="0">
                <a:solidFill>
                  <a:srgbClr val="667085"/>
                </a:solidFill>
                <a:latin typeface="Arial" pitchFamily="34" charset="0"/>
                <a:ea typeface="Arial" pitchFamily="34" charset="-122"/>
                <a:cs typeface="Arial" pitchFamily="34" charset="-120"/>
              </a:rPr>
              <a:t>Bygg upp förståelsen steg för steg.</a:t>
            </a:r>
            <a:endParaRPr lang="en-US" sz="1400" dirty="0"/>
          </a:p>
        </p:txBody>
      </p:sp>
      <p:sp>
        <p:nvSpPr>
          <p:cNvPr id="5" name="Text 3"/>
          <p:cNvSpPr/>
          <p:nvPr/>
        </p:nvSpPr>
        <p:spPr>
          <a:xfrm>
            <a:off x="640080" y="6446520"/>
            <a:ext cx="3474720" cy="182880"/>
          </a:xfrm>
          <a:prstGeom prst="rect">
            <a:avLst/>
          </a:prstGeom>
          <a:noFill/>
          <a:ln/>
        </p:spPr>
        <p:txBody>
          <a:bodyPr wrap="square" lIns="0" tIns="0" rIns="0" bIns="0" rtlCol="0" anchor="ctr"/>
          <a:lstStyle/>
          <a:p>
            <a:pPr indent="0" marL="0">
              <a:buNone/>
            </a:pPr>
            <a:r>
              <a:rPr lang="sv-SE" sz="850" dirty="0">
                <a:solidFill>
                  <a:srgbClr val="667085"/>
                </a:solidFill>
                <a:latin typeface="Arial" pitchFamily="34" charset="0"/>
                <a:ea typeface="Arial" pitchFamily="34" charset="-122"/>
                <a:cs typeface="Arial" pitchFamily="34" charset="-120"/>
              </a:rPr>
              <a:t>PEDA1000X — Vem är du i olika roller? Studiestrategier </a:t>
            </a:r>
            <a:endParaRPr lang="en-US" sz="850" dirty="0"/>
          </a:p>
        </p:txBody>
      </p:sp>
      <p:sp>
        <p:nvSpPr>
          <p:cNvPr id="6" name="Text 4"/>
          <p:cNvSpPr/>
          <p:nvPr/>
        </p:nvSpPr>
        <p:spPr>
          <a:xfrm>
            <a:off x="11064240" y="6419088"/>
            <a:ext cx="502920" cy="237744"/>
          </a:xfrm>
          <a:prstGeom prst="rect">
            <a:avLst/>
          </a:prstGeom>
          <a:noFill/>
          <a:ln/>
        </p:spPr>
        <p:txBody>
          <a:bodyPr wrap="square" lIns="0" tIns="0" rIns="0" bIns="0" rtlCol="0" anchor="ctr"/>
          <a:lstStyle/>
          <a:p>
            <a:pPr algn="r" indent="0" marL="0">
              <a:buNone/>
            </a:pPr>
            <a:r>
              <a:rPr lang="sv-SE" sz="950" b="1" dirty="0">
                <a:solidFill>
                  <a:srgbClr val="18212F"/>
                </a:solidFill>
                <a:latin typeface="Arial" pitchFamily="34" charset="0"/>
                <a:ea typeface="Arial" pitchFamily="34" charset="-122"/>
                <a:cs typeface="Arial" pitchFamily="34" charset="-120"/>
              </a:rPr>
              <a:t>03</a:t>
            </a:r>
            <a:endParaRPr lang="en-US" sz="950" dirty="0"/>
          </a:p>
        </p:txBody>
      </p:sp>
      <p:sp>
        <p:nvSpPr>
          <p:cNvPr id="7" name="Shape 5"/>
          <p:cNvSpPr/>
          <p:nvPr/>
        </p:nvSpPr>
        <p:spPr>
          <a:xfrm>
            <a:off x="640080" y="6291072"/>
            <a:ext cx="10881360" cy="0"/>
          </a:xfrm>
          <a:prstGeom prst="line">
            <a:avLst/>
          </a:prstGeom>
          <a:noFill/>
          <a:ln w="9525">
            <a:solidFill>
              <a:srgbClr val="D9D3C6"/>
            </a:solidFill>
            <a:prstDash val="solid"/>
          </a:ln>
        </p:spPr>
        <p:txBody>
          <a:bodyPr wrap="square"/>
          <a:p/>
        </p:txBody>
      </p:sp>
      <p:sp>
        <p:nvSpPr>
          <p:cNvPr id="8" name="Text 6"/>
          <p:cNvSpPr/>
          <p:nvPr/>
        </p:nvSpPr>
        <p:spPr>
          <a:xfrm>
            <a:off x="713232" y="2057400"/>
            <a:ext cx="5074920" cy="502920"/>
          </a:xfrm>
          <a:prstGeom prst="rect">
            <a:avLst/>
          </a:prstGeom>
          <a:noFill/>
          <a:ln/>
        </p:spPr>
        <p:txBody>
          <a:bodyPr wrap="square" lIns="762" tIns="762" rIns="762" bIns="762" rtlCol="0" anchor="t">
            <a:normAutofit/>
          </a:bodyPr>
          <a:lstStyle/>
          <a:p>
            <a:pPr algn="l" indent="0" marL="0">
              <a:buNone/>
            </a:pPr>
            <a:r>
              <a:rPr lang="sv-SE" sz="3000" dirty="0">
                <a:solidFill>
                  <a:srgbClr val="18212F"/>
                </a:solidFill>
                <a:latin typeface="Georgia" pitchFamily="34" charset="0"/>
                <a:ea typeface="Georgia" pitchFamily="34" charset="-122"/>
                <a:cs typeface="Georgia" pitchFamily="34" charset="-120"/>
              </a:rPr>
              <a:t/>
            </a:r>
            <a:endParaRPr lang="en-US" sz="3000" dirty="0"/>
          </a:p>
        </p:txBody>
      </p:sp>
      <p:sp>
        <p:nvSpPr>
          <p:cNvPr id="9" name="Text 7"/>
          <p:cNvSpPr/>
          <p:nvPr/>
        </p:nvSpPr>
        <p:spPr>
          <a:xfrm>
            <a:off x="731520" y="2788920"/>
            <a:ext cx="5166360" cy="1508760"/>
          </a:xfrm>
          <a:prstGeom prst="rect">
            <a:avLst/>
          </a:prstGeom>
          <a:noFill/>
          <a:ln/>
        </p:spPr>
        <p:txBody>
          <a:bodyPr wrap="square" lIns="762" tIns="762" rIns="762" bIns="762" rtlCol="0" anchor="t">
            <a:normAutofit/>
          </a:bodyPr>
          <a:lstStyle/>
          <a:p>
            <a:pPr algn="l" indent="0" marL="0">
              <a:buNone/>
            </a:pPr>
            <a:r>
              <a:rPr lang="sv-SE" sz="1900" dirty="0">
                <a:solidFill>
                  <a:srgbClr val="18212F"/>
                </a:solidFill>
                <a:latin typeface="Arial" pitchFamily="34" charset="0"/>
                <a:ea typeface="Arial" pitchFamily="34" charset="-122"/>
                <a:cs typeface="Arial" pitchFamily="34" charset="-120"/>
              </a:rPr>
              <a:t/>
            </a:r>
            <a:endParaRPr lang="en-US" sz="1900" dirty="0"/>
          </a:p>
        </p:txBody>
      </p:sp>
      <p:sp>
        <p:nvSpPr>
          <p:cNvPr id="10" name="Shape 8"/>
          <p:cNvSpPr/>
          <p:nvPr/>
        </p:nvSpPr>
        <p:spPr>
          <a:xfrm>
            <a:off x="6400800" y="1965960"/>
            <a:ext cx="0" cy="3611880"/>
          </a:xfrm>
          <a:prstGeom prst="line">
            <a:avLst/>
          </a:prstGeom>
          <a:noFill/>
          <a:ln w="12700">
            <a:solidFill>
              <a:srgbClr val="D9D3C6"/>
            </a:solidFill>
            <a:prstDash val="solid"/>
          </a:ln>
        </p:spPr>
        <p:txBody>
          <a:bodyPr wrap="square"/>
          <a:p/>
        </p:txBody>
      </p:sp>
      <p:sp>
        <p:nvSpPr>
          <p:cNvPr id="11" name="Text 9"/>
          <p:cNvSpPr/>
          <p:nvPr/>
        </p:nvSpPr>
        <p:spPr>
          <a:xfrm>
            <a:off x="6812280" y="2075688"/>
            <a:ext cx="3108960" cy="320040"/>
          </a:xfrm>
          <a:prstGeom prst="rect">
            <a:avLst/>
          </a:prstGeom>
          <a:noFill/>
          <a:ln/>
        </p:spPr>
        <p:txBody>
          <a:bodyPr wrap="square" lIns="762" tIns="762" rIns="762" bIns="762" rtlCol="0" anchor="t">
            <a:normAutofit/>
          </a:bodyPr>
          <a:lstStyle/>
          <a:p>
            <a:pPr algn="l" indent="0" marL="0">
              <a:buNone/>
            </a:pPr>
            <a:r>
              <a:rPr lang="sv-SE" sz="2300" dirty="0">
                <a:solidFill>
                  <a:srgbClr val="18212F"/>
                </a:solidFill>
                <a:latin typeface="Georgia" pitchFamily="34" charset="0"/>
                <a:ea typeface="Georgia" pitchFamily="34" charset="-122"/>
                <a:cs typeface="Georgia" pitchFamily="34" charset="-120"/>
              </a:rPr>
              <a:t>Tre nyckelpunkter</a:t>
            </a:r>
            <a:endParaRPr lang="en-US" sz="2300" dirty="0"/>
          </a:p>
        </p:txBody>
      </p:sp>
      <p:sp>
        <p:nvSpPr>
          <p:cNvPr id="12" name="Text 10"/>
          <p:cNvSpPr/>
          <p:nvPr/>
        </p:nvSpPr>
        <p:spPr>
          <a:xfrm>
            <a:off x="6812280" y="2788920"/>
            <a:ext cx="320040" cy="228600"/>
          </a:xfrm>
          <a:prstGeom prst="rect">
            <a:avLst/>
          </a:prstGeom>
          <a:noFill/>
          <a:ln/>
        </p:spPr>
        <p:txBody>
          <a:bodyPr wrap="square" lIns="0" tIns="0" rIns="0" bIns="0" rtlCol="0" anchor="ctr"/>
          <a:lstStyle/>
          <a:p>
            <a:pPr indent="0" marL="0">
              <a:buNone/>
            </a:pPr>
            <a:r>
              <a:rPr lang="sv-SE" sz="1900" b="1" dirty="0">
                <a:solidFill>
                  <a:srgbClr val="B79B58"/>
                </a:solidFill>
                <a:latin typeface="Arial" pitchFamily="34" charset="0"/>
                <a:ea typeface="Arial" pitchFamily="34" charset="-122"/>
                <a:cs typeface="Arial" pitchFamily="34" charset="-120"/>
              </a:rPr>
              <a:t>—</a:t>
            </a:r>
            <a:endParaRPr lang="en-US" sz="1900" dirty="0"/>
          </a:p>
        </p:txBody>
      </p:sp>
      <p:sp>
        <p:nvSpPr>
          <p:cNvPr id="13" name="Text 11"/>
          <p:cNvSpPr/>
          <p:nvPr/>
        </p:nvSpPr>
        <p:spPr>
          <a:xfrm>
            <a:off x="7205472" y="2761488"/>
            <a:ext cx="3200400" cy="347472"/>
          </a:xfrm>
          <a:prstGeom prst="rect">
            <a:avLst/>
          </a:prstGeom>
          <a:noFill/>
          <a:ln/>
        </p:spPr>
        <p:txBody>
          <a:bodyPr wrap="square" lIns="762" tIns="762" rIns="762" bIns="762" rtlCol="0" anchor="t">
            <a:normAutofit/>
          </a:bodyPr>
          <a:lstStyle/>
          <a:p>
            <a:pPr algn="l" indent="0" marL="0">
              <a:buNone/>
            </a:pPr>
            <a:r>
              <a:rPr lang="sv-SE" sz="1900" dirty="0">
                <a:solidFill>
                  <a:srgbClr val="18212F"/>
                </a:solidFill>
                <a:latin typeface="Arial" pitchFamily="34" charset="0"/>
                <a:ea typeface="Arial" pitchFamily="34" charset="-122"/>
                <a:cs typeface="Arial" pitchFamily="34" charset="-120"/>
              </a:rPr>
              <a:t>Reflektera över dina olika roller</a:t>
            </a:r>
            <a:endParaRPr lang="en-US" sz="1900" dirty="0"/>
          </a:p>
        </p:txBody>
      </p:sp>
      <p:sp>
        <p:nvSpPr>
          <p:cNvPr id="14" name="Text 12"/>
          <p:cNvSpPr/>
          <p:nvPr/>
        </p:nvSpPr>
        <p:spPr>
          <a:xfrm>
            <a:off x="6812280" y="3502152"/>
            <a:ext cx="320040" cy="228600"/>
          </a:xfrm>
          <a:prstGeom prst="rect">
            <a:avLst/>
          </a:prstGeom>
          <a:noFill/>
          <a:ln/>
        </p:spPr>
        <p:txBody>
          <a:bodyPr wrap="square" lIns="0" tIns="0" rIns="0" bIns="0" rtlCol="0" anchor="ctr"/>
          <a:lstStyle/>
          <a:p>
            <a:pPr indent="0" marL="0">
              <a:buNone/>
            </a:pPr>
            <a:r>
              <a:rPr lang="sv-SE" sz="1900" b="1" dirty="0">
                <a:solidFill>
                  <a:srgbClr val="B79B58"/>
                </a:solidFill>
                <a:latin typeface="Arial" pitchFamily="34" charset="0"/>
                <a:ea typeface="Arial" pitchFamily="34" charset="-122"/>
                <a:cs typeface="Arial" pitchFamily="34" charset="-120"/>
              </a:rPr>
              <a:t>—</a:t>
            </a:r>
            <a:endParaRPr lang="en-US" sz="1900" dirty="0"/>
          </a:p>
        </p:txBody>
      </p:sp>
      <p:sp>
        <p:nvSpPr>
          <p:cNvPr id="15" name="Text 13"/>
          <p:cNvSpPr/>
          <p:nvPr/>
        </p:nvSpPr>
        <p:spPr>
          <a:xfrm>
            <a:off x="7205472" y="3474720"/>
            <a:ext cx="3200400" cy="347472"/>
          </a:xfrm>
          <a:prstGeom prst="rect">
            <a:avLst/>
          </a:prstGeom>
          <a:noFill/>
          <a:ln/>
        </p:spPr>
        <p:txBody>
          <a:bodyPr wrap="square" lIns="762" tIns="762" rIns="762" bIns="762" rtlCol="0" anchor="t">
            <a:normAutofit/>
          </a:bodyPr>
          <a:lstStyle/>
          <a:p>
            <a:pPr algn="l" indent="0" marL="0">
              <a:buNone/>
            </a:pPr>
            <a:r>
              <a:rPr lang="sv-SE" sz="1900" dirty="0">
                <a:solidFill>
                  <a:srgbClr val="18212F"/>
                </a:solidFill>
                <a:latin typeface="Arial" pitchFamily="34" charset="0"/>
                <a:ea typeface="Arial" pitchFamily="34" charset="-122"/>
                <a:cs typeface="Arial" pitchFamily="34" charset="-120"/>
              </a:rPr>
              <a:t>Förstå hur människor fungerar i olika åldrar</a:t>
            </a:r>
            <a:endParaRPr lang="en-US" sz="1900" dirty="0"/>
          </a:p>
        </p:txBody>
      </p:sp>
      <p:sp>
        <p:nvSpPr>
          <p:cNvPr id="16" name="Text 14"/>
          <p:cNvSpPr/>
          <p:nvPr/>
        </p:nvSpPr>
        <p:spPr>
          <a:xfrm>
            <a:off x="6812280" y="4215384"/>
            <a:ext cx="320040" cy="228600"/>
          </a:xfrm>
          <a:prstGeom prst="rect">
            <a:avLst/>
          </a:prstGeom>
          <a:noFill/>
          <a:ln/>
        </p:spPr>
        <p:txBody>
          <a:bodyPr wrap="square" lIns="0" tIns="0" rIns="0" bIns="0" rtlCol="0" anchor="ctr"/>
          <a:lstStyle/>
          <a:p>
            <a:pPr indent="0" marL="0">
              <a:buNone/>
            </a:pPr>
            <a:r>
              <a:rPr lang="sv-SE" sz="1900" b="1" dirty="0">
                <a:solidFill>
                  <a:srgbClr val="B79B58"/>
                </a:solidFill>
                <a:latin typeface="Arial" pitchFamily="34" charset="0"/>
                <a:ea typeface="Arial" pitchFamily="34" charset="-122"/>
                <a:cs typeface="Arial" pitchFamily="34" charset="-120"/>
              </a:rPr>
              <a:t>—</a:t>
            </a:r>
            <a:endParaRPr lang="en-US" sz="1900" dirty="0"/>
          </a:p>
        </p:txBody>
      </p:sp>
      <p:sp>
        <p:nvSpPr>
          <p:cNvPr id="17" name="Text 15"/>
          <p:cNvSpPr/>
          <p:nvPr/>
        </p:nvSpPr>
        <p:spPr>
          <a:xfrm>
            <a:off x="7205472" y="4187952"/>
            <a:ext cx="3200400" cy="347472"/>
          </a:xfrm>
          <a:prstGeom prst="rect">
            <a:avLst/>
          </a:prstGeom>
          <a:noFill/>
          <a:ln/>
        </p:spPr>
        <p:txBody>
          <a:bodyPr wrap="square" lIns="762" tIns="762" rIns="762" bIns="762" rtlCol="0" anchor="t">
            <a:normAutofit/>
          </a:bodyPr>
          <a:lstStyle/>
          <a:p>
            <a:pPr algn="l" indent="0" marL="0">
              <a:buNone/>
            </a:pPr>
            <a:r>
              <a:rPr lang="sv-SE" sz="1900" dirty="0">
                <a:solidFill>
                  <a:srgbClr val="18212F"/>
                </a:solidFill>
                <a:latin typeface="Arial" pitchFamily="34" charset="0"/>
                <a:ea typeface="Arial" pitchFamily="34" charset="-122"/>
                <a:cs typeface="Arial" pitchFamily="34" charset="-120"/>
              </a:rPr>
              <a:t>Förbereda dig strategiskt inför APL</a:t>
            </a:r>
            <a:endParaRPr lang="en-US" sz="1900" dirty="0"/>
          </a:p>
        </p:txBody>
      </p:sp>
      <p:sp>
        <p:nvSpPr>
          <p:cNvPr id="18" name="Text 16"/>
          <p:cNvSpPr/>
          <p:nvPr/>
        </p:nvSpPr>
        <p:spPr>
          <a:xfrm>
            <a:off x="731520" y="5120640"/>
            <a:ext cx="8046720" cy="320040"/>
          </a:xfrm>
          <a:prstGeom prst="rect">
            <a:avLst/>
          </a:prstGeom>
          <a:noFill/>
          <a:ln/>
        </p:spPr>
        <p:txBody>
          <a:bodyPr wrap="square" lIns="762" tIns="762" rIns="762" bIns="762" rtlCol="0" anchor="t">
            <a:normAutofit/>
          </a:bodyPr>
          <a:lstStyle/>
          <a:p>
            <a:pPr algn="l" indent="0" marL="0">
              <a:buNone/>
            </a:pPr>
            <a:r>
              <a:rPr lang="sv-SE" sz="1600" dirty="0">
                <a:solidFill>
                  <a:srgbClr val="667085"/>
                </a:solidFill>
                <a:latin typeface="Arial" pitchFamily="34" charset="0"/>
                <a:ea typeface="Arial" pitchFamily="34" charset="-122"/>
                <a:cs typeface="Arial" pitchFamily="34" charset="-120"/>
              </a:rPr>
              <a:t>Fundera: Vad visar situationen och varför är den viktig?</a:t>
            </a:r>
            <a:endParaRPr lang="en-US" sz="1600" dirty="0"/>
          </a:p>
        </p:txBody>
      </p:sp>
      <p:pic>
        <p:nvPicPr>
          <p:cNvPr id="19" name="Picture 18" descr="tmp83wq_854.jpg"/>
          <p:cNvPicPr>
            <a:picLocks noChangeAspect="1"/>
          </p:cNvPicPr>
          <p:nvPr/>
        </p:nvPicPr>
        <p:blipFill>
          <a:blip r:embed="rId2"/>
          <a:stretch>
            <a:fillRect/>
          </a:stretch>
        </p:blipFill>
        <p:spPr>
          <a:xfrm>
            <a:off x="991060" y="1993392"/>
            <a:ext cx="4592416" cy="3063240"/>
          </a:xfrm>
          <a:prstGeom prst="rect">
            <a:avLst/>
          </a:prstGeom>
        </p:spPr>
      </p:pic>
      <p:sp>
        <p:nvSpPr>
          <p:cNvPr id="20" name="TextBox 19"/>
          <p:cNvSpPr txBox="1"/>
          <p:nvPr/>
        </p:nvSpPr>
        <p:spPr>
          <a:xfrm>
            <a:off x="9265920" y="6446520"/>
            <a:ext cx="2743200" cy="320040"/>
          </a:xfrm>
          <a:prstGeom prst="rect">
            <a:avLst/>
          </a:prstGeom>
          <a:noFill/>
        </p:spPr>
        <p:txBody>
          <a:bodyPr wrap="none" lIns="0" rIns="0" tIns="0" bIns="0">
            <a:spAutoFit/>
          </a:bodyPr>
          <a:lstStyle/>
          <a:p>
            <a:pPr algn="ctr"/>
            <a:r>
              <a:rPr sz="1000" b="1" i="0">
                <a:solidFill>
                  <a:srgbClr val="06395E"/>
                </a:solidFill>
              </a:rPr>
              <a:t>lektionsplanerare.se</a:t>
            </a:r>
          </a:p>
        </p:txBody>
      </p:sp>
      <p:pic>
        <p:nvPicPr>
          <p:cNvPr id="21" name="Picture 20" descr="nikky-watermark.png"/>
          <p:cNvPicPr>
            <a:picLocks noChangeAspect="1"/>
          </p:cNvPicPr>
          <p:nvPr/>
        </p:nvPicPr>
        <p:blipFill>
          <a:blip r:embed="rId4"/>
          <a:stretch>
            <a:fillRect/>
          </a:stretch>
        </p:blipFill>
        <p:spPr>
          <a:xfrm>
            <a:off x="9037320" y="6382512"/>
            <a:ext cx="347472" cy="347472"/>
          </a:xfrm>
          <a:prstGeom prst="rect">
            <a:avLst/>
          </a:prstGeom>
        </p:spPr>
      </p:pic>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 0"/>
          <p:cNvSpPr/>
          <p:nvPr/>
        </p:nvSpPr>
        <p:spPr>
          <a:xfrm>
            <a:off x="640080" y="502920"/>
            <a:ext cx="3200400" cy="256032"/>
          </a:xfrm>
          <a:prstGeom prst="rect">
            <a:avLst/>
          </a:prstGeom>
          <a:noFill/>
          <a:ln/>
        </p:spPr>
        <p:txBody>
          <a:bodyPr wrap="square" lIns="0" tIns="0" rIns="0" bIns="0" rtlCol="0" anchor="ctr"/>
          <a:lstStyle/>
          <a:p>
            <a:pPr indent="0" marL="0">
              <a:buNone/>
            </a:pPr>
            <a:r>
              <a:rPr lang="sv-SE" sz="950" b="1" dirty="0">
                <a:solidFill>
                  <a:srgbClr val="B79B58"/>
                </a:solidFill>
                <a:latin typeface="Arial" pitchFamily="34" charset="0"/>
                <a:ea typeface="Arial" pitchFamily="34" charset="-122"/>
                <a:cs typeface="Arial" pitchFamily="34" charset="-120"/>
              </a:rPr>
              <a:t>UNDERVISNINGSMALL</a:t>
            </a:r>
            <a:endParaRPr lang="en-US" sz="950" dirty="0"/>
          </a:p>
        </p:txBody>
      </p:sp>
      <p:sp>
        <p:nvSpPr>
          <p:cNvPr id="3" name="Text 1"/>
          <p:cNvSpPr/>
          <p:nvPr/>
        </p:nvSpPr>
        <p:spPr>
          <a:xfrm>
            <a:off x="640080" y="868680"/>
            <a:ext cx="8595360" cy="502920"/>
          </a:xfrm>
          <a:prstGeom prst="rect">
            <a:avLst/>
          </a:prstGeom>
          <a:noFill/>
          <a:ln/>
        </p:spPr>
        <p:txBody>
          <a:bodyPr wrap="square" lIns="0" tIns="0" rIns="0" bIns="0" rtlCol="0" anchor="ctr"/>
          <a:lstStyle/>
          <a:p>
            <a:pPr indent="0" marL="0">
              <a:buNone/>
            </a:pPr>
            <a:r>
              <a:rPr lang="sv-SE" sz="3200" dirty="0">
                <a:solidFill>
                  <a:srgbClr val="18212F"/>
                </a:solidFill>
                <a:latin typeface="Georgia" pitchFamily="34" charset="0"/>
                <a:ea typeface="Georgia" pitchFamily="34" charset="-122"/>
                <a:cs typeface="Georgia" pitchFamily="34" charset="-120"/>
              </a:rPr>
              <a:t>Vem är du? — Identitet och roller</a:t>
            </a:r>
            <a:endParaRPr lang="en-US" sz="3200" dirty="0"/>
          </a:p>
        </p:txBody>
      </p:sp>
      <p:sp>
        <p:nvSpPr>
          <p:cNvPr id="4" name="Text 2"/>
          <p:cNvSpPr/>
          <p:nvPr/>
        </p:nvSpPr>
        <p:spPr>
          <a:xfrm>
            <a:off x="658368" y="1600200"/>
            <a:ext cx="7863840" cy="256032"/>
          </a:xfrm>
          <a:prstGeom prst="rect">
            <a:avLst/>
          </a:prstGeom>
          <a:noFill/>
          <a:ln/>
        </p:spPr>
        <p:txBody>
          <a:bodyPr wrap="square" lIns="0" tIns="0" rIns="0" bIns="0" rtlCol="0" anchor="ctr"/>
          <a:lstStyle/>
          <a:p>
            <a:pPr indent="0" marL="0">
              <a:buNone/>
            </a:pPr>
            <a:r>
              <a:rPr lang="sv-SE" sz="1400" dirty="0">
                <a:solidFill>
                  <a:srgbClr val="667085"/>
                </a:solidFill>
                <a:latin typeface="Arial" pitchFamily="34" charset="0"/>
                <a:ea typeface="Arial" pitchFamily="34" charset="-122"/>
                <a:cs typeface="Arial" pitchFamily="34" charset="-120"/>
              </a:rPr>
              <a:t>Bygg upp förståelsen steg för steg.</a:t>
            </a:r>
            <a:endParaRPr lang="en-US" sz="1400" dirty="0"/>
          </a:p>
        </p:txBody>
      </p:sp>
      <p:sp>
        <p:nvSpPr>
          <p:cNvPr id="5" name="Text 3"/>
          <p:cNvSpPr/>
          <p:nvPr/>
        </p:nvSpPr>
        <p:spPr>
          <a:xfrm>
            <a:off x="640080" y="6446520"/>
            <a:ext cx="3474720" cy="182880"/>
          </a:xfrm>
          <a:prstGeom prst="rect">
            <a:avLst/>
          </a:prstGeom>
          <a:noFill/>
          <a:ln/>
        </p:spPr>
        <p:txBody>
          <a:bodyPr wrap="square" lIns="0" tIns="0" rIns="0" bIns="0" rtlCol="0" anchor="ctr"/>
          <a:lstStyle/>
          <a:p>
            <a:pPr indent="0" marL="0">
              <a:buNone/>
            </a:pPr>
            <a:r>
              <a:rPr lang="sv-SE" sz="850" dirty="0">
                <a:solidFill>
                  <a:srgbClr val="667085"/>
                </a:solidFill>
                <a:latin typeface="Arial" pitchFamily="34" charset="0"/>
                <a:ea typeface="Arial" pitchFamily="34" charset="-122"/>
                <a:cs typeface="Arial" pitchFamily="34" charset="-120"/>
              </a:rPr>
              <a:t>PEDA1000X — Vem är du i olika roller? Studiestrategier </a:t>
            </a:r>
            <a:endParaRPr lang="en-US" sz="850" dirty="0"/>
          </a:p>
        </p:txBody>
      </p:sp>
      <p:sp>
        <p:nvSpPr>
          <p:cNvPr id="6" name="Text 4"/>
          <p:cNvSpPr/>
          <p:nvPr/>
        </p:nvSpPr>
        <p:spPr>
          <a:xfrm>
            <a:off x="11064240" y="6419088"/>
            <a:ext cx="502920" cy="237744"/>
          </a:xfrm>
          <a:prstGeom prst="rect">
            <a:avLst/>
          </a:prstGeom>
          <a:noFill/>
          <a:ln/>
        </p:spPr>
        <p:txBody>
          <a:bodyPr wrap="square" lIns="0" tIns="0" rIns="0" bIns="0" rtlCol="0" anchor="ctr"/>
          <a:lstStyle/>
          <a:p>
            <a:pPr algn="r" indent="0" marL="0">
              <a:buNone/>
            </a:pPr>
            <a:r>
              <a:rPr lang="sv-SE" sz="950" b="1" dirty="0">
                <a:solidFill>
                  <a:srgbClr val="18212F"/>
                </a:solidFill>
                <a:latin typeface="Arial" pitchFamily="34" charset="0"/>
                <a:ea typeface="Arial" pitchFamily="34" charset="-122"/>
                <a:cs typeface="Arial" pitchFamily="34" charset="-120"/>
              </a:rPr>
              <a:t>04</a:t>
            </a:r>
            <a:endParaRPr lang="en-US" sz="950" dirty="0"/>
          </a:p>
        </p:txBody>
      </p:sp>
      <p:sp>
        <p:nvSpPr>
          <p:cNvPr id="7" name="Shape 5"/>
          <p:cNvSpPr/>
          <p:nvPr/>
        </p:nvSpPr>
        <p:spPr>
          <a:xfrm>
            <a:off x="640080" y="6291072"/>
            <a:ext cx="10881360" cy="0"/>
          </a:xfrm>
          <a:prstGeom prst="line">
            <a:avLst/>
          </a:prstGeom>
          <a:noFill/>
          <a:ln w="9525">
            <a:solidFill>
              <a:srgbClr val="D9D3C6"/>
            </a:solidFill>
            <a:prstDash val="solid"/>
          </a:ln>
        </p:spPr>
        <p:txBody>
          <a:bodyPr wrap="square"/>
          <a:p/>
        </p:txBody>
      </p:sp>
      <p:sp>
        <p:nvSpPr>
          <p:cNvPr id="8" name="Text 6"/>
          <p:cNvSpPr/>
          <p:nvPr/>
        </p:nvSpPr>
        <p:spPr>
          <a:xfrm>
            <a:off x="713232" y="2057400"/>
            <a:ext cx="5074920" cy="502920"/>
          </a:xfrm>
          <a:prstGeom prst="rect">
            <a:avLst/>
          </a:prstGeom>
          <a:noFill/>
          <a:ln/>
        </p:spPr>
        <p:txBody>
          <a:bodyPr wrap="square" lIns="762" tIns="762" rIns="762" bIns="762" rtlCol="0" anchor="t">
            <a:normAutofit/>
          </a:bodyPr>
          <a:lstStyle/>
          <a:p>
            <a:pPr algn="l" indent="0" marL="0">
              <a:buNone/>
            </a:pPr>
            <a:r>
              <a:rPr lang="sv-SE" sz="3000" dirty="0">
                <a:solidFill>
                  <a:srgbClr val="18212F"/>
                </a:solidFill>
                <a:latin typeface="Georgia" pitchFamily="34" charset="0"/>
                <a:ea typeface="Georgia" pitchFamily="34" charset="-122"/>
                <a:cs typeface="Georgia" pitchFamily="34" charset="-120"/>
              </a:rPr>
              <a:t/>
            </a:r>
            <a:endParaRPr lang="en-US" sz="3000" dirty="0"/>
          </a:p>
        </p:txBody>
      </p:sp>
      <p:sp>
        <p:nvSpPr>
          <p:cNvPr id="9" name="Text 7"/>
          <p:cNvSpPr/>
          <p:nvPr/>
        </p:nvSpPr>
        <p:spPr>
          <a:xfrm>
            <a:off x="731520" y="2788920"/>
            <a:ext cx="5166360" cy="1508760"/>
          </a:xfrm>
          <a:prstGeom prst="rect">
            <a:avLst/>
          </a:prstGeom>
          <a:noFill/>
          <a:ln/>
        </p:spPr>
        <p:txBody>
          <a:bodyPr wrap="square" lIns="762" tIns="762" rIns="762" bIns="762" rtlCol="0" anchor="t">
            <a:normAutofit/>
          </a:bodyPr>
          <a:lstStyle/>
          <a:p>
            <a:pPr algn="l" indent="0" marL="0">
              <a:buNone/>
            </a:pPr>
            <a:r>
              <a:rPr lang="sv-SE" sz="1900" dirty="0">
                <a:solidFill>
                  <a:srgbClr val="18212F"/>
                </a:solidFill>
                <a:latin typeface="Arial" pitchFamily="34" charset="0"/>
                <a:ea typeface="Arial" pitchFamily="34" charset="-122"/>
                <a:cs typeface="Arial" pitchFamily="34" charset="-120"/>
              </a:rPr>
              <a:t/>
            </a:r>
            <a:endParaRPr lang="en-US" sz="1900" dirty="0"/>
          </a:p>
        </p:txBody>
      </p:sp>
      <p:sp>
        <p:nvSpPr>
          <p:cNvPr id="10" name="Shape 8"/>
          <p:cNvSpPr/>
          <p:nvPr/>
        </p:nvSpPr>
        <p:spPr>
          <a:xfrm>
            <a:off x="6400800" y="1965960"/>
            <a:ext cx="0" cy="3611880"/>
          </a:xfrm>
          <a:prstGeom prst="line">
            <a:avLst/>
          </a:prstGeom>
          <a:noFill/>
          <a:ln w="12700">
            <a:solidFill>
              <a:srgbClr val="D9D3C6"/>
            </a:solidFill>
            <a:prstDash val="solid"/>
          </a:ln>
        </p:spPr>
        <p:txBody>
          <a:bodyPr wrap="square"/>
          <a:p/>
        </p:txBody>
      </p:sp>
      <p:sp>
        <p:nvSpPr>
          <p:cNvPr id="11" name="Text 9"/>
          <p:cNvSpPr/>
          <p:nvPr/>
        </p:nvSpPr>
        <p:spPr>
          <a:xfrm>
            <a:off x="6812280" y="2075688"/>
            <a:ext cx="3108960" cy="320040"/>
          </a:xfrm>
          <a:prstGeom prst="rect">
            <a:avLst/>
          </a:prstGeom>
          <a:noFill/>
          <a:ln/>
        </p:spPr>
        <p:txBody>
          <a:bodyPr wrap="square" lIns="762" tIns="762" rIns="762" bIns="762" rtlCol="0" anchor="t">
            <a:normAutofit/>
          </a:bodyPr>
          <a:lstStyle/>
          <a:p>
            <a:pPr algn="l" indent="0" marL="0">
              <a:buNone/>
            </a:pPr>
            <a:r>
              <a:rPr lang="sv-SE" sz="2300" dirty="0">
                <a:solidFill>
                  <a:srgbClr val="18212F"/>
                </a:solidFill>
                <a:latin typeface="Georgia" pitchFamily="34" charset="0"/>
                <a:ea typeface="Georgia" pitchFamily="34" charset="-122"/>
                <a:cs typeface="Georgia" pitchFamily="34" charset="-120"/>
              </a:rPr>
              <a:t>Tre nyckelpunkter</a:t>
            </a:r>
            <a:endParaRPr lang="en-US" sz="2300" dirty="0"/>
          </a:p>
        </p:txBody>
      </p:sp>
      <p:sp>
        <p:nvSpPr>
          <p:cNvPr id="12" name="Text 10"/>
          <p:cNvSpPr/>
          <p:nvPr/>
        </p:nvSpPr>
        <p:spPr>
          <a:xfrm>
            <a:off x="6812280" y="2788920"/>
            <a:ext cx="320040" cy="228600"/>
          </a:xfrm>
          <a:prstGeom prst="rect">
            <a:avLst/>
          </a:prstGeom>
          <a:noFill/>
          <a:ln/>
        </p:spPr>
        <p:txBody>
          <a:bodyPr wrap="square" lIns="0" tIns="0" rIns="0" bIns="0" rtlCol="0" anchor="ctr"/>
          <a:lstStyle/>
          <a:p>
            <a:pPr indent="0" marL="0">
              <a:buNone/>
            </a:pPr>
            <a:r>
              <a:rPr lang="sv-SE" sz="1900" b="1" dirty="0">
                <a:solidFill>
                  <a:srgbClr val="B79B58"/>
                </a:solidFill>
                <a:latin typeface="Arial" pitchFamily="34" charset="0"/>
                <a:ea typeface="Arial" pitchFamily="34" charset="-122"/>
                <a:cs typeface="Arial" pitchFamily="34" charset="-120"/>
              </a:rPr>
              <a:t>—</a:t>
            </a:r>
            <a:endParaRPr lang="en-US" sz="1900" dirty="0"/>
          </a:p>
        </p:txBody>
      </p:sp>
      <p:sp>
        <p:nvSpPr>
          <p:cNvPr id="13" name="Text 11"/>
          <p:cNvSpPr/>
          <p:nvPr/>
        </p:nvSpPr>
        <p:spPr>
          <a:xfrm>
            <a:off x="7205472" y="2761488"/>
            <a:ext cx="3200400" cy="347472"/>
          </a:xfrm>
          <a:prstGeom prst="rect">
            <a:avLst/>
          </a:prstGeom>
          <a:noFill/>
          <a:ln/>
        </p:spPr>
        <p:txBody>
          <a:bodyPr wrap="square" lIns="762" tIns="762" rIns="762" bIns="762" rtlCol="0" anchor="t">
            <a:normAutofit/>
          </a:bodyPr>
          <a:lstStyle/>
          <a:p>
            <a:pPr algn="l" indent="0" marL="0">
              <a:buNone/>
            </a:pPr>
            <a:r>
              <a:rPr lang="sv-SE" sz="1900" dirty="0">
                <a:solidFill>
                  <a:srgbClr val="18212F"/>
                </a:solidFill>
                <a:latin typeface="Arial" pitchFamily="34" charset="0"/>
                <a:ea typeface="Arial" pitchFamily="34" charset="-122"/>
                <a:cs typeface="Arial" pitchFamily="34" charset="-120"/>
              </a:rPr>
              <a:t>Du har många roller — alla är verkliga</a:t>
            </a:r>
            <a:endParaRPr lang="en-US" sz="1900" dirty="0"/>
          </a:p>
        </p:txBody>
      </p:sp>
      <p:sp>
        <p:nvSpPr>
          <p:cNvPr id="14" name="Text 12"/>
          <p:cNvSpPr/>
          <p:nvPr/>
        </p:nvSpPr>
        <p:spPr>
          <a:xfrm>
            <a:off x="6812280" y="3502152"/>
            <a:ext cx="320040" cy="228600"/>
          </a:xfrm>
          <a:prstGeom prst="rect">
            <a:avLst/>
          </a:prstGeom>
          <a:noFill/>
          <a:ln/>
        </p:spPr>
        <p:txBody>
          <a:bodyPr wrap="square" lIns="0" tIns="0" rIns="0" bIns="0" rtlCol="0" anchor="ctr"/>
          <a:lstStyle/>
          <a:p>
            <a:pPr indent="0" marL="0">
              <a:buNone/>
            </a:pPr>
            <a:r>
              <a:rPr lang="sv-SE" sz="1900" b="1" dirty="0">
                <a:solidFill>
                  <a:srgbClr val="B79B58"/>
                </a:solidFill>
                <a:latin typeface="Arial" pitchFamily="34" charset="0"/>
                <a:ea typeface="Arial" pitchFamily="34" charset="-122"/>
                <a:cs typeface="Arial" pitchFamily="34" charset="-120"/>
              </a:rPr>
              <a:t>—</a:t>
            </a:r>
            <a:endParaRPr lang="en-US" sz="1900" dirty="0"/>
          </a:p>
        </p:txBody>
      </p:sp>
      <p:sp>
        <p:nvSpPr>
          <p:cNvPr id="15" name="Text 13"/>
          <p:cNvSpPr/>
          <p:nvPr/>
        </p:nvSpPr>
        <p:spPr>
          <a:xfrm>
            <a:off x="7205472" y="3474720"/>
            <a:ext cx="3200400" cy="347472"/>
          </a:xfrm>
          <a:prstGeom prst="rect">
            <a:avLst/>
          </a:prstGeom>
          <a:noFill/>
          <a:ln/>
        </p:spPr>
        <p:txBody>
          <a:bodyPr wrap="square" lIns="762" tIns="762" rIns="762" bIns="762" rtlCol="0" anchor="t">
            <a:normAutofit/>
          </a:bodyPr>
          <a:lstStyle/>
          <a:p>
            <a:pPr algn="l" indent="0" marL="0">
              <a:buNone/>
            </a:pPr>
            <a:r>
              <a:rPr lang="sv-SE" sz="1900" dirty="0">
                <a:solidFill>
                  <a:srgbClr val="18212F"/>
                </a:solidFill>
                <a:latin typeface="Arial" pitchFamily="34" charset="0"/>
                <a:ea typeface="Arial" pitchFamily="34" charset="-122"/>
                <a:cs typeface="Arial" pitchFamily="34" charset="-120"/>
              </a:rPr>
              <a:t>Olika roller kräver olika beteenden</a:t>
            </a:r>
            <a:endParaRPr lang="en-US" sz="1900" dirty="0"/>
          </a:p>
        </p:txBody>
      </p:sp>
      <p:sp>
        <p:nvSpPr>
          <p:cNvPr id="16" name="Text 14"/>
          <p:cNvSpPr/>
          <p:nvPr/>
        </p:nvSpPr>
        <p:spPr>
          <a:xfrm>
            <a:off x="6812280" y="4215384"/>
            <a:ext cx="320040" cy="228600"/>
          </a:xfrm>
          <a:prstGeom prst="rect">
            <a:avLst/>
          </a:prstGeom>
          <a:noFill/>
          <a:ln/>
        </p:spPr>
        <p:txBody>
          <a:bodyPr wrap="square" lIns="0" tIns="0" rIns="0" bIns="0" rtlCol="0" anchor="ctr"/>
          <a:lstStyle/>
          <a:p>
            <a:pPr indent="0" marL="0">
              <a:buNone/>
            </a:pPr>
            <a:r>
              <a:rPr lang="sv-SE" sz="1900" b="1" dirty="0">
                <a:solidFill>
                  <a:srgbClr val="B79B58"/>
                </a:solidFill>
                <a:latin typeface="Arial" pitchFamily="34" charset="0"/>
                <a:ea typeface="Arial" pitchFamily="34" charset="-122"/>
                <a:cs typeface="Arial" pitchFamily="34" charset="-120"/>
              </a:rPr>
              <a:t>—</a:t>
            </a:r>
            <a:endParaRPr lang="en-US" sz="1900" dirty="0"/>
          </a:p>
        </p:txBody>
      </p:sp>
      <p:sp>
        <p:nvSpPr>
          <p:cNvPr id="17" name="Text 15"/>
          <p:cNvSpPr/>
          <p:nvPr/>
        </p:nvSpPr>
        <p:spPr>
          <a:xfrm>
            <a:off x="7205472" y="4187952"/>
            <a:ext cx="3200400" cy="347472"/>
          </a:xfrm>
          <a:prstGeom prst="rect">
            <a:avLst/>
          </a:prstGeom>
          <a:noFill/>
          <a:ln/>
        </p:spPr>
        <p:txBody>
          <a:bodyPr wrap="square" lIns="762" tIns="762" rIns="762" bIns="762" rtlCol="0" anchor="t">
            <a:normAutofit/>
          </a:bodyPr>
          <a:lstStyle/>
          <a:p>
            <a:pPr algn="l" indent="0" marL="0">
              <a:buNone/>
            </a:pPr>
            <a:r>
              <a:rPr lang="sv-SE" sz="1900" dirty="0">
                <a:solidFill>
                  <a:srgbClr val="18212F"/>
                </a:solidFill>
                <a:latin typeface="Arial" pitchFamily="34" charset="0"/>
                <a:ea typeface="Arial" pitchFamily="34" charset="-122"/>
                <a:cs typeface="Arial" pitchFamily="34" charset="-120"/>
              </a:rPr>
              <a:t>Att förstå dig själv hjälper dig att möta andra</a:t>
            </a:r>
            <a:endParaRPr lang="en-US" sz="1900" dirty="0"/>
          </a:p>
        </p:txBody>
      </p:sp>
      <p:sp>
        <p:nvSpPr>
          <p:cNvPr id="18" name="Text 16"/>
          <p:cNvSpPr/>
          <p:nvPr/>
        </p:nvSpPr>
        <p:spPr>
          <a:xfrm>
            <a:off x="731520" y="5120640"/>
            <a:ext cx="8046720" cy="320040"/>
          </a:xfrm>
          <a:prstGeom prst="rect">
            <a:avLst/>
          </a:prstGeom>
          <a:noFill/>
          <a:ln/>
        </p:spPr>
        <p:txBody>
          <a:bodyPr wrap="square" lIns="762" tIns="762" rIns="762" bIns="762" rtlCol="0" anchor="t">
            <a:normAutofit/>
          </a:bodyPr>
          <a:lstStyle/>
          <a:p>
            <a:pPr algn="l" indent="0" marL="0">
              <a:buNone/>
            </a:pPr>
            <a:r>
              <a:rPr lang="sv-SE" sz="1600" dirty="0">
                <a:solidFill>
                  <a:srgbClr val="667085"/>
                </a:solidFill>
                <a:latin typeface="Arial" pitchFamily="34" charset="0"/>
                <a:ea typeface="Arial" pitchFamily="34" charset="-122"/>
                <a:cs typeface="Arial" pitchFamily="34" charset="-120"/>
              </a:rPr>
              <a:t>Fundera: Vad visar situationen och varför är den viktig?</a:t>
            </a:r>
            <a:endParaRPr lang="en-US" sz="1600" dirty="0"/>
          </a:p>
        </p:txBody>
      </p:sp>
      <p:pic>
        <p:nvPicPr>
          <p:cNvPr id="19" name="Picture 18" descr="tmp3_aj690n.jpg"/>
          <p:cNvPicPr>
            <a:picLocks noChangeAspect="1"/>
          </p:cNvPicPr>
          <p:nvPr/>
        </p:nvPicPr>
        <p:blipFill>
          <a:blip r:embed="rId2"/>
          <a:stretch>
            <a:fillRect/>
          </a:stretch>
        </p:blipFill>
        <p:spPr>
          <a:xfrm>
            <a:off x="991060" y="1993392"/>
            <a:ext cx="4592416" cy="3063240"/>
          </a:xfrm>
          <a:prstGeom prst="rect">
            <a:avLst/>
          </a:prstGeom>
        </p:spPr>
      </p:pic>
      <p:sp>
        <p:nvSpPr>
          <p:cNvPr id="20" name="TextBox 19"/>
          <p:cNvSpPr txBox="1"/>
          <p:nvPr/>
        </p:nvSpPr>
        <p:spPr>
          <a:xfrm>
            <a:off x="9265920" y="6446520"/>
            <a:ext cx="2743200" cy="320040"/>
          </a:xfrm>
          <a:prstGeom prst="rect">
            <a:avLst/>
          </a:prstGeom>
          <a:noFill/>
        </p:spPr>
        <p:txBody>
          <a:bodyPr wrap="none" lIns="0" rIns="0" tIns="0" bIns="0">
            <a:spAutoFit/>
          </a:bodyPr>
          <a:lstStyle/>
          <a:p>
            <a:pPr algn="ctr"/>
            <a:r>
              <a:rPr sz="1000" b="1" i="0">
                <a:solidFill>
                  <a:srgbClr val="06395E"/>
                </a:solidFill>
              </a:rPr>
              <a:t>lektionsplanerare.se</a:t>
            </a:r>
          </a:p>
        </p:txBody>
      </p:sp>
      <p:pic>
        <p:nvPicPr>
          <p:cNvPr id="21" name="Picture 20" descr="nikky-watermark.png"/>
          <p:cNvPicPr>
            <a:picLocks noChangeAspect="1"/>
          </p:cNvPicPr>
          <p:nvPr/>
        </p:nvPicPr>
        <p:blipFill>
          <a:blip r:embed="rId4"/>
          <a:stretch>
            <a:fillRect/>
          </a:stretch>
        </p:blipFill>
        <p:spPr>
          <a:xfrm>
            <a:off x="9037320" y="6382512"/>
            <a:ext cx="347472" cy="347472"/>
          </a:xfrm>
          <a:prstGeom prst="rect">
            <a:avLst/>
          </a:prstGeom>
        </p:spPr>
      </p:pic>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 0"/>
          <p:cNvSpPr/>
          <p:nvPr/>
        </p:nvSpPr>
        <p:spPr>
          <a:xfrm>
            <a:off x="640080" y="502920"/>
            <a:ext cx="3200400" cy="256032"/>
          </a:xfrm>
          <a:prstGeom prst="rect">
            <a:avLst/>
          </a:prstGeom>
          <a:noFill/>
          <a:ln/>
        </p:spPr>
        <p:txBody>
          <a:bodyPr wrap="square" lIns="0" tIns="0" rIns="0" bIns="0" rtlCol="0" anchor="ctr"/>
          <a:lstStyle/>
          <a:p>
            <a:pPr indent="0" marL="0">
              <a:buNone/>
            </a:pPr>
            <a:r>
              <a:rPr lang="sv-SE" sz="950" b="1" dirty="0">
                <a:solidFill>
                  <a:srgbClr val="B79B58"/>
                </a:solidFill>
                <a:latin typeface="Arial" pitchFamily="34" charset="0"/>
                <a:ea typeface="Arial" pitchFamily="34" charset="-122"/>
                <a:cs typeface="Arial" pitchFamily="34" charset="-120"/>
              </a:rPr>
              <a:t>UNDERVISNINGSMALL</a:t>
            </a:r>
            <a:endParaRPr lang="en-US" sz="950" dirty="0"/>
          </a:p>
        </p:txBody>
      </p:sp>
      <p:sp>
        <p:nvSpPr>
          <p:cNvPr id="3" name="Text 1"/>
          <p:cNvSpPr/>
          <p:nvPr/>
        </p:nvSpPr>
        <p:spPr>
          <a:xfrm>
            <a:off x="640080" y="868680"/>
            <a:ext cx="8595360" cy="502920"/>
          </a:xfrm>
          <a:prstGeom prst="rect">
            <a:avLst/>
          </a:prstGeom>
          <a:noFill/>
          <a:ln/>
        </p:spPr>
        <p:txBody>
          <a:bodyPr wrap="square" lIns="0" tIns="0" rIns="0" bIns="0" rtlCol="0" anchor="ctr"/>
          <a:lstStyle/>
          <a:p>
            <a:pPr indent="0" marL="0">
              <a:buNone/>
            </a:pPr>
            <a:r>
              <a:rPr lang="sv-SE" sz="3200" dirty="0">
                <a:solidFill>
                  <a:srgbClr val="18212F"/>
                </a:solidFill>
                <a:latin typeface="Georgia" pitchFamily="34" charset="0"/>
                <a:ea typeface="Georgia" pitchFamily="34" charset="-122"/>
                <a:cs typeface="Georgia" pitchFamily="34" charset="-120"/>
              </a:rPr>
              <a:t>Du i skolan och hemma</a:t>
            </a:r>
            <a:endParaRPr lang="en-US" sz="3200" dirty="0"/>
          </a:p>
        </p:txBody>
      </p:sp>
      <p:sp>
        <p:nvSpPr>
          <p:cNvPr id="4" name="Text 2"/>
          <p:cNvSpPr/>
          <p:nvPr/>
        </p:nvSpPr>
        <p:spPr>
          <a:xfrm>
            <a:off x="658368" y="1600200"/>
            <a:ext cx="7863840" cy="256032"/>
          </a:xfrm>
          <a:prstGeom prst="rect">
            <a:avLst/>
          </a:prstGeom>
          <a:noFill/>
          <a:ln/>
        </p:spPr>
        <p:txBody>
          <a:bodyPr wrap="square" lIns="0" tIns="0" rIns="0" bIns="0" rtlCol="0" anchor="ctr"/>
          <a:lstStyle/>
          <a:p>
            <a:pPr indent="0" marL="0">
              <a:buNone/>
            </a:pPr>
            <a:r>
              <a:rPr lang="sv-SE" sz="1400" dirty="0">
                <a:solidFill>
                  <a:srgbClr val="667085"/>
                </a:solidFill>
                <a:latin typeface="Arial" pitchFamily="34" charset="0"/>
                <a:ea typeface="Arial" pitchFamily="34" charset="-122"/>
                <a:cs typeface="Arial" pitchFamily="34" charset="-120"/>
              </a:rPr>
              <a:t>Bygg upp förståelsen steg för steg.</a:t>
            </a:r>
            <a:endParaRPr lang="en-US" sz="1400" dirty="0"/>
          </a:p>
        </p:txBody>
      </p:sp>
      <p:sp>
        <p:nvSpPr>
          <p:cNvPr id="5" name="Text 3"/>
          <p:cNvSpPr/>
          <p:nvPr/>
        </p:nvSpPr>
        <p:spPr>
          <a:xfrm>
            <a:off x="640080" y="6446520"/>
            <a:ext cx="3474720" cy="182880"/>
          </a:xfrm>
          <a:prstGeom prst="rect">
            <a:avLst/>
          </a:prstGeom>
          <a:noFill/>
          <a:ln/>
        </p:spPr>
        <p:txBody>
          <a:bodyPr wrap="square" lIns="0" tIns="0" rIns="0" bIns="0" rtlCol="0" anchor="ctr"/>
          <a:lstStyle/>
          <a:p>
            <a:pPr indent="0" marL="0">
              <a:buNone/>
            </a:pPr>
            <a:r>
              <a:rPr lang="sv-SE" sz="850" dirty="0">
                <a:solidFill>
                  <a:srgbClr val="667085"/>
                </a:solidFill>
                <a:latin typeface="Arial" pitchFamily="34" charset="0"/>
                <a:ea typeface="Arial" pitchFamily="34" charset="-122"/>
                <a:cs typeface="Arial" pitchFamily="34" charset="-120"/>
              </a:rPr>
              <a:t>PEDA1000X — Vem är du i olika roller? Studiestrategier </a:t>
            </a:r>
            <a:endParaRPr lang="en-US" sz="850" dirty="0"/>
          </a:p>
        </p:txBody>
      </p:sp>
      <p:sp>
        <p:nvSpPr>
          <p:cNvPr id="6" name="Text 4"/>
          <p:cNvSpPr/>
          <p:nvPr/>
        </p:nvSpPr>
        <p:spPr>
          <a:xfrm>
            <a:off x="11064240" y="6419088"/>
            <a:ext cx="502920" cy="237744"/>
          </a:xfrm>
          <a:prstGeom prst="rect">
            <a:avLst/>
          </a:prstGeom>
          <a:noFill/>
          <a:ln/>
        </p:spPr>
        <p:txBody>
          <a:bodyPr wrap="square" lIns="0" tIns="0" rIns="0" bIns="0" rtlCol="0" anchor="ctr"/>
          <a:lstStyle/>
          <a:p>
            <a:pPr algn="r" indent="0" marL="0">
              <a:buNone/>
            </a:pPr>
            <a:r>
              <a:rPr lang="sv-SE" sz="950" b="1" dirty="0">
                <a:solidFill>
                  <a:srgbClr val="18212F"/>
                </a:solidFill>
                <a:latin typeface="Arial" pitchFamily="34" charset="0"/>
                <a:ea typeface="Arial" pitchFamily="34" charset="-122"/>
                <a:cs typeface="Arial" pitchFamily="34" charset="-120"/>
              </a:rPr>
              <a:t>05</a:t>
            </a:r>
            <a:endParaRPr lang="en-US" sz="950" dirty="0"/>
          </a:p>
        </p:txBody>
      </p:sp>
      <p:sp>
        <p:nvSpPr>
          <p:cNvPr id="7" name="Shape 5"/>
          <p:cNvSpPr/>
          <p:nvPr/>
        </p:nvSpPr>
        <p:spPr>
          <a:xfrm>
            <a:off x="640080" y="6291072"/>
            <a:ext cx="10881360" cy="0"/>
          </a:xfrm>
          <a:prstGeom prst="line">
            <a:avLst/>
          </a:prstGeom>
          <a:noFill/>
          <a:ln w="9525">
            <a:solidFill>
              <a:srgbClr val="D9D3C6"/>
            </a:solidFill>
            <a:prstDash val="solid"/>
          </a:ln>
        </p:spPr>
        <p:txBody>
          <a:bodyPr wrap="square"/>
          <a:p/>
        </p:txBody>
      </p:sp>
      <p:sp>
        <p:nvSpPr>
          <p:cNvPr id="8" name="Text 6"/>
          <p:cNvSpPr/>
          <p:nvPr/>
        </p:nvSpPr>
        <p:spPr>
          <a:xfrm>
            <a:off x="713232" y="2057400"/>
            <a:ext cx="5074920" cy="502920"/>
          </a:xfrm>
          <a:prstGeom prst="rect">
            <a:avLst/>
          </a:prstGeom>
          <a:noFill/>
          <a:ln/>
        </p:spPr>
        <p:txBody>
          <a:bodyPr wrap="square" lIns="762" tIns="762" rIns="762" bIns="762" rtlCol="0" anchor="t">
            <a:normAutofit/>
          </a:bodyPr>
          <a:lstStyle/>
          <a:p>
            <a:pPr algn="l" indent="0" marL="0">
              <a:buNone/>
            </a:pPr>
            <a:r>
              <a:rPr lang="sv-SE" sz="3000" dirty="0">
                <a:solidFill>
                  <a:srgbClr val="18212F"/>
                </a:solidFill>
                <a:latin typeface="Georgia" pitchFamily="34" charset="0"/>
                <a:ea typeface="Georgia" pitchFamily="34" charset="-122"/>
                <a:cs typeface="Georgia" pitchFamily="34" charset="-120"/>
              </a:rPr>
              <a:t/>
            </a:r>
            <a:endParaRPr lang="en-US" sz="3000" dirty="0"/>
          </a:p>
        </p:txBody>
      </p:sp>
      <p:sp>
        <p:nvSpPr>
          <p:cNvPr id="9" name="Text 7"/>
          <p:cNvSpPr/>
          <p:nvPr/>
        </p:nvSpPr>
        <p:spPr>
          <a:xfrm>
            <a:off x="731520" y="2788920"/>
            <a:ext cx="5166360" cy="1508760"/>
          </a:xfrm>
          <a:prstGeom prst="rect">
            <a:avLst/>
          </a:prstGeom>
          <a:noFill/>
          <a:ln/>
        </p:spPr>
        <p:txBody>
          <a:bodyPr wrap="square" lIns="762" tIns="762" rIns="762" bIns="762" rtlCol="0" anchor="t">
            <a:normAutofit/>
          </a:bodyPr>
          <a:lstStyle/>
          <a:p>
            <a:pPr algn="l" indent="0" marL="0">
              <a:buNone/>
            </a:pPr>
            <a:r>
              <a:rPr lang="sv-SE" sz="1900" dirty="0">
                <a:solidFill>
                  <a:srgbClr val="18212F"/>
                </a:solidFill>
                <a:latin typeface="Arial" pitchFamily="34" charset="0"/>
                <a:ea typeface="Arial" pitchFamily="34" charset="-122"/>
                <a:cs typeface="Arial" pitchFamily="34" charset="-120"/>
              </a:rPr>
              <a:t/>
            </a:r>
            <a:endParaRPr lang="en-US" sz="1900" dirty="0"/>
          </a:p>
        </p:txBody>
      </p:sp>
      <p:sp>
        <p:nvSpPr>
          <p:cNvPr id="10" name="Shape 8"/>
          <p:cNvSpPr/>
          <p:nvPr/>
        </p:nvSpPr>
        <p:spPr>
          <a:xfrm>
            <a:off x="6400800" y="1965960"/>
            <a:ext cx="0" cy="3611880"/>
          </a:xfrm>
          <a:prstGeom prst="line">
            <a:avLst/>
          </a:prstGeom>
          <a:noFill/>
          <a:ln w="12700">
            <a:solidFill>
              <a:srgbClr val="D9D3C6"/>
            </a:solidFill>
            <a:prstDash val="solid"/>
          </a:ln>
        </p:spPr>
        <p:txBody>
          <a:bodyPr wrap="square"/>
          <a:p/>
        </p:txBody>
      </p:sp>
      <p:sp>
        <p:nvSpPr>
          <p:cNvPr id="11" name="Text 9"/>
          <p:cNvSpPr/>
          <p:nvPr/>
        </p:nvSpPr>
        <p:spPr>
          <a:xfrm>
            <a:off x="6812280" y="2075688"/>
            <a:ext cx="3108960" cy="320040"/>
          </a:xfrm>
          <a:prstGeom prst="rect">
            <a:avLst/>
          </a:prstGeom>
          <a:noFill/>
          <a:ln/>
        </p:spPr>
        <p:txBody>
          <a:bodyPr wrap="square" lIns="762" tIns="762" rIns="762" bIns="762" rtlCol="0" anchor="t">
            <a:normAutofit/>
          </a:bodyPr>
          <a:lstStyle/>
          <a:p>
            <a:pPr algn="l" indent="0" marL="0">
              <a:buNone/>
            </a:pPr>
            <a:r>
              <a:rPr lang="sv-SE" sz="2300" dirty="0">
                <a:solidFill>
                  <a:srgbClr val="18212F"/>
                </a:solidFill>
                <a:latin typeface="Georgia" pitchFamily="34" charset="0"/>
                <a:ea typeface="Georgia" pitchFamily="34" charset="-122"/>
                <a:cs typeface="Georgia" pitchFamily="34" charset="-120"/>
              </a:rPr>
              <a:t>Tre nyckelpunkter</a:t>
            </a:r>
            <a:endParaRPr lang="en-US" sz="2300" dirty="0"/>
          </a:p>
        </p:txBody>
      </p:sp>
      <p:sp>
        <p:nvSpPr>
          <p:cNvPr id="12" name="Text 10"/>
          <p:cNvSpPr/>
          <p:nvPr/>
        </p:nvSpPr>
        <p:spPr>
          <a:xfrm>
            <a:off x="6812280" y="2788920"/>
            <a:ext cx="320040" cy="228600"/>
          </a:xfrm>
          <a:prstGeom prst="rect">
            <a:avLst/>
          </a:prstGeom>
          <a:noFill/>
          <a:ln/>
        </p:spPr>
        <p:txBody>
          <a:bodyPr wrap="square" lIns="0" tIns="0" rIns="0" bIns="0" rtlCol="0" anchor="ctr"/>
          <a:lstStyle/>
          <a:p>
            <a:pPr indent="0" marL="0">
              <a:buNone/>
            </a:pPr>
            <a:r>
              <a:rPr lang="sv-SE" sz="1900" b="1" dirty="0">
                <a:solidFill>
                  <a:srgbClr val="B79B58"/>
                </a:solidFill>
                <a:latin typeface="Arial" pitchFamily="34" charset="0"/>
                <a:ea typeface="Arial" pitchFamily="34" charset="-122"/>
                <a:cs typeface="Arial" pitchFamily="34" charset="-120"/>
              </a:rPr>
              <a:t>—</a:t>
            </a:r>
            <a:endParaRPr lang="en-US" sz="1900" dirty="0"/>
          </a:p>
        </p:txBody>
      </p:sp>
      <p:sp>
        <p:nvSpPr>
          <p:cNvPr id="13" name="Text 11"/>
          <p:cNvSpPr/>
          <p:nvPr/>
        </p:nvSpPr>
        <p:spPr>
          <a:xfrm>
            <a:off x="7205472" y="2761488"/>
            <a:ext cx="3200400" cy="347472"/>
          </a:xfrm>
          <a:prstGeom prst="rect">
            <a:avLst/>
          </a:prstGeom>
          <a:noFill/>
          <a:ln/>
        </p:spPr>
        <p:txBody>
          <a:bodyPr wrap="square" lIns="762" tIns="762" rIns="762" bIns="762" rtlCol="0" anchor="t">
            <a:normAutofit/>
          </a:bodyPr>
          <a:lstStyle/>
          <a:p>
            <a:pPr algn="l" indent="0" marL="0">
              <a:buNone/>
            </a:pPr>
            <a:r>
              <a:rPr lang="sv-SE" sz="1900" dirty="0">
                <a:solidFill>
                  <a:srgbClr val="18212F"/>
                </a:solidFill>
                <a:latin typeface="Arial" pitchFamily="34" charset="0"/>
                <a:ea typeface="Arial" pitchFamily="34" charset="-122"/>
                <a:cs typeface="Arial" pitchFamily="34" charset="-120"/>
              </a:rPr>
              <a:t>Skolan formar en del av din identitet</a:t>
            </a:r>
            <a:endParaRPr lang="en-US" sz="1900" dirty="0"/>
          </a:p>
        </p:txBody>
      </p:sp>
      <p:sp>
        <p:nvSpPr>
          <p:cNvPr id="14" name="Text 12"/>
          <p:cNvSpPr/>
          <p:nvPr/>
        </p:nvSpPr>
        <p:spPr>
          <a:xfrm>
            <a:off x="6812280" y="3502152"/>
            <a:ext cx="320040" cy="228600"/>
          </a:xfrm>
          <a:prstGeom prst="rect">
            <a:avLst/>
          </a:prstGeom>
          <a:noFill/>
          <a:ln/>
        </p:spPr>
        <p:txBody>
          <a:bodyPr wrap="square" lIns="0" tIns="0" rIns="0" bIns="0" rtlCol="0" anchor="ctr"/>
          <a:lstStyle/>
          <a:p>
            <a:pPr indent="0" marL="0">
              <a:buNone/>
            </a:pPr>
            <a:r>
              <a:rPr lang="sv-SE" sz="1900" b="1" dirty="0">
                <a:solidFill>
                  <a:srgbClr val="B79B58"/>
                </a:solidFill>
                <a:latin typeface="Arial" pitchFamily="34" charset="0"/>
                <a:ea typeface="Arial" pitchFamily="34" charset="-122"/>
                <a:cs typeface="Arial" pitchFamily="34" charset="-120"/>
              </a:rPr>
              <a:t>—</a:t>
            </a:r>
            <a:endParaRPr lang="en-US" sz="1900" dirty="0"/>
          </a:p>
        </p:txBody>
      </p:sp>
      <p:sp>
        <p:nvSpPr>
          <p:cNvPr id="15" name="Text 13"/>
          <p:cNvSpPr/>
          <p:nvPr/>
        </p:nvSpPr>
        <p:spPr>
          <a:xfrm>
            <a:off x="7205472" y="3474720"/>
            <a:ext cx="3200400" cy="347472"/>
          </a:xfrm>
          <a:prstGeom prst="rect">
            <a:avLst/>
          </a:prstGeom>
          <a:noFill/>
          <a:ln/>
        </p:spPr>
        <p:txBody>
          <a:bodyPr wrap="square" lIns="762" tIns="762" rIns="762" bIns="762" rtlCol="0" anchor="t">
            <a:normAutofit/>
          </a:bodyPr>
          <a:lstStyle/>
          <a:p>
            <a:pPr algn="l" indent="0" marL="0">
              <a:buNone/>
            </a:pPr>
            <a:r>
              <a:rPr lang="sv-SE" sz="1900" dirty="0">
                <a:solidFill>
                  <a:srgbClr val="18212F"/>
                </a:solidFill>
                <a:latin typeface="Arial" pitchFamily="34" charset="0"/>
                <a:ea typeface="Arial" pitchFamily="34" charset="-122"/>
                <a:cs typeface="Arial" pitchFamily="34" charset="-120"/>
              </a:rPr>
              <a:t>Hemma är du någon annan — eller samma?</a:t>
            </a:r>
            <a:endParaRPr lang="en-US" sz="1900" dirty="0"/>
          </a:p>
        </p:txBody>
      </p:sp>
      <p:sp>
        <p:nvSpPr>
          <p:cNvPr id="16" name="Text 14"/>
          <p:cNvSpPr/>
          <p:nvPr/>
        </p:nvSpPr>
        <p:spPr>
          <a:xfrm>
            <a:off x="6812280" y="4215384"/>
            <a:ext cx="320040" cy="228600"/>
          </a:xfrm>
          <a:prstGeom prst="rect">
            <a:avLst/>
          </a:prstGeom>
          <a:noFill/>
          <a:ln/>
        </p:spPr>
        <p:txBody>
          <a:bodyPr wrap="square" lIns="0" tIns="0" rIns="0" bIns="0" rtlCol="0" anchor="ctr"/>
          <a:lstStyle/>
          <a:p>
            <a:pPr indent="0" marL="0">
              <a:buNone/>
            </a:pPr>
            <a:r>
              <a:rPr lang="sv-SE" sz="1900" b="1" dirty="0">
                <a:solidFill>
                  <a:srgbClr val="B79B58"/>
                </a:solidFill>
                <a:latin typeface="Arial" pitchFamily="34" charset="0"/>
                <a:ea typeface="Arial" pitchFamily="34" charset="-122"/>
                <a:cs typeface="Arial" pitchFamily="34" charset="-120"/>
              </a:rPr>
              <a:t>—</a:t>
            </a:r>
            <a:endParaRPr lang="en-US" sz="1900" dirty="0"/>
          </a:p>
        </p:txBody>
      </p:sp>
      <p:sp>
        <p:nvSpPr>
          <p:cNvPr id="17" name="Text 15"/>
          <p:cNvSpPr/>
          <p:nvPr/>
        </p:nvSpPr>
        <p:spPr>
          <a:xfrm>
            <a:off x="7205472" y="4187952"/>
            <a:ext cx="3200400" cy="347472"/>
          </a:xfrm>
          <a:prstGeom prst="rect">
            <a:avLst/>
          </a:prstGeom>
          <a:noFill/>
          <a:ln/>
        </p:spPr>
        <p:txBody>
          <a:bodyPr wrap="square" lIns="762" tIns="762" rIns="762" bIns="762" rtlCol="0" anchor="t">
            <a:normAutofit/>
          </a:bodyPr>
          <a:lstStyle/>
          <a:p>
            <a:pPr algn="l" indent="0" marL="0">
              <a:buNone/>
            </a:pPr>
            <a:r>
              <a:rPr lang="sv-SE" sz="1900" dirty="0">
                <a:solidFill>
                  <a:srgbClr val="18212F"/>
                </a:solidFill>
                <a:latin typeface="Arial" pitchFamily="34" charset="0"/>
                <a:ea typeface="Arial" pitchFamily="34" charset="-122"/>
                <a:cs typeface="Arial" pitchFamily="34" charset="-120"/>
              </a:rPr>
              <a:t>Reflektera: Vad tar du med dig mellan miljöerna?</a:t>
            </a:r>
            <a:endParaRPr lang="en-US" sz="1900" dirty="0"/>
          </a:p>
        </p:txBody>
      </p:sp>
      <p:sp>
        <p:nvSpPr>
          <p:cNvPr id="18" name="Text 16"/>
          <p:cNvSpPr/>
          <p:nvPr/>
        </p:nvSpPr>
        <p:spPr>
          <a:xfrm>
            <a:off x="731520" y="5120640"/>
            <a:ext cx="8046720" cy="320040"/>
          </a:xfrm>
          <a:prstGeom prst="rect">
            <a:avLst/>
          </a:prstGeom>
          <a:noFill/>
          <a:ln/>
        </p:spPr>
        <p:txBody>
          <a:bodyPr wrap="square" lIns="762" tIns="762" rIns="762" bIns="762" rtlCol="0" anchor="t">
            <a:normAutofit/>
          </a:bodyPr>
          <a:lstStyle/>
          <a:p>
            <a:pPr algn="l" indent="0" marL="0">
              <a:buNone/>
            </a:pPr>
            <a:r>
              <a:rPr lang="sv-SE" sz="1600" dirty="0">
                <a:solidFill>
                  <a:srgbClr val="667085"/>
                </a:solidFill>
                <a:latin typeface="Arial" pitchFamily="34" charset="0"/>
                <a:ea typeface="Arial" pitchFamily="34" charset="-122"/>
                <a:cs typeface="Arial" pitchFamily="34" charset="-120"/>
              </a:rPr>
              <a:t>Fundera: Vad visar situationen och varför är den viktig?</a:t>
            </a:r>
            <a:endParaRPr lang="en-US" sz="1600" dirty="0"/>
          </a:p>
        </p:txBody>
      </p:sp>
      <p:pic>
        <p:nvPicPr>
          <p:cNvPr id="19" name="Picture 18" descr="tmpz93gbiq5.jpg"/>
          <p:cNvPicPr>
            <a:picLocks noChangeAspect="1"/>
          </p:cNvPicPr>
          <p:nvPr/>
        </p:nvPicPr>
        <p:blipFill>
          <a:blip r:embed="rId2"/>
          <a:stretch>
            <a:fillRect/>
          </a:stretch>
        </p:blipFill>
        <p:spPr>
          <a:xfrm>
            <a:off x="991060" y="1993392"/>
            <a:ext cx="4592416" cy="3063240"/>
          </a:xfrm>
          <a:prstGeom prst="rect">
            <a:avLst/>
          </a:prstGeom>
        </p:spPr>
      </p:pic>
      <p:sp>
        <p:nvSpPr>
          <p:cNvPr id="20" name="TextBox 19"/>
          <p:cNvSpPr txBox="1"/>
          <p:nvPr/>
        </p:nvSpPr>
        <p:spPr>
          <a:xfrm>
            <a:off x="9265920" y="6446520"/>
            <a:ext cx="2743200" cy="320040"/>
          </a:xfrm>
          <a:prstGeom prst="rect">
            <a:avLst/>
          </a:prstGeom>
          <a:noFill/>
        </p:spPr>
        <p:txBody>
          <a:bodyPr wrap="none" lIns="0" rIns="0" tIns="0" bIns="0">
            <a:spAutoFit/>
          </a:bodyPr>
          <a:lstStyle/>
          <a:p>
            <a:pPr algn="ctr"/>
            <a:r>
              <a:rPr sz="1000" b="1" i="0">
                <a:solidFill>
                  <a:srgbClr val="06395E"/>
                </a:solidFill>
              </a:rPr>
              <a:t>lektionsplanerare.se</a:t>
            </a:r>
          </a:p>
        </p:txBody>
      </p:sp>
      <p:pic>
        <p:nvPicPr>
          <p:cNvPr id="21" name="Picture 20" descr="nikky-watermark.png"/>
          <p:cNvPicPr>
            <a:picLocks noChangeAspect="1"/>
          </p:cNvPicPr>
          <p:nvPr/>
        </p:nvPicPr>
        <p:blipFill>
          <a:blip r:embed="rId4"/>
          <a:stretch>
            <a:fillRect/>
          </a:stretch>
        </p:blipFill>
        <p:spPr>
          <a:xfrm>
            <a:off x="9037320" y="6382512"/>
            <a:ext cx="347472" cy="347472"/>
          </a:xfrm>
          <a:prstGeom prst="rect">
            <a:avLst/>
          </a:prstGeom>
        </p:spPr>
      </p:pic>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 0"/>
          <p:cNvSpPr/>
          <p:nvPr/>
        </p:nvSpPr>
        <p:spPr>
          <a:xfrm>
            <a:off x="640080" y="502920"/>
            <a:ext cx="3200400" cy="256032"/>
          </a:xfrm>
          <a:prstGeom prst="rect">
            <a:avLst/>
          </a:prstGeom>
          <a:noFill/>
          <a:ln/>
        </p:spPr>
        <p:txBody>
          <a:bodyPr wrap="square" lIns="0" tIns="0" rIns="0" bIns="0" rtlCol="0" anchor="ctr"/>
          <a:lstStyle/>
          <a:p>
            <a:pPr indent="0" marL="0">
              <a:buNone/>
            </a:pPr>
            <a:r>
              <a:rPr lang="sv-SE" sz="950" b="1" dirty="0">
                <a:solidFill>
                  <a:srgbClr val="B79B58"/>
                </a:solidFill>
                <a:latin typeface="Arial" pitchFamily="34" charset="0"/>
                <a:ea typeface="Arial" pitchFamily="34" charset="-122"/>
                <a:cs typeface="Arial" pitchFamily="34" charset="-120"/>
              </a:rPr>
              <a:t>UNDERVISNINGSMALL</a:t>
            </a:r>
            <a:endParaRPr lang="en-US" sz="950" dirty="0"/>
          </a:p>
        </p:txBody>
      </p:sp>
      <p:sp>
        <p:nvSpPr>
          <p:cNvPr id="3" name="Text 1"/>
          <p:cNvSpPr/>
          <p:nvPr/>
        </p:nvSpPr>
        <p:spPr>
          <a:xfrm>
            <a:off x="640080" y="868680"/>
            <a:ext cx="8595360" cy="502920"/>
          </a:xfrm>
          <a:prstGeom prst="rect">
            <a:avLst/>
          </a:prstGeom>
          <a:noFill/>
          <a:ln/>
        </p:spPr>
        <p:txBody>
          <a:bodyPr wrap="square" lIns="0" tIns="0" rIns="0" bIns="0" rtlCol="0" anchor="ctr"/>
          <a:lstStyle/>
          <a:p>
            <a:pPr indent="0" marL="0">
              <a:buNone/>
            </a:pPr>
            <a:r>
              <a:rPr lang="sv-SE" sz="3200" dirty="0">
                <a:solidFill>
                  <a:srgbClr val="18212F"/>
                </a:solidFill>
                <a:latin typeface="Georgia" pitchFamily="34" charset="0"/>
                <a:ea typeface="Georgia" pitchFamily="34" charset="-122"/>
                <a:cs typeface="Georgia" pitchFamily="34" charset="-120"/>
              </a:rPr>
              <a:t>Du med vänner och på fritiden</a:t>
            </a:r>
            <a:endParaRPr lang="en-US" sz="3200" dirty="0"/>
          </a:p>
        </p:txBody>
      </p:sp>
      <p:sp>
        <p:nvSpPr>
          <p:cNvPr id="4" name="Text 2"/>
          <p:cNvSpPr/>
          <p:nvPr/>
        </p:nvSpPr>
        <p:spPr>
          <a:xfrm>
            <a:off x="658368" y="1600200"/>
            <a:ext cx="7863840" cy="256032"/>
          </a:xfrm>
          <a:prstGeom prst="rect">
            <a:avLst/>
          </a:prstGeom>
          <a:noFill/>
          <a:ln/>
        </p:spPr>
        <p:txBody>
          <a:bodyPr wrap="square" lIns="0" tIns="0" rIns="0" bIns="0" rtlCol="0" anchor="ctr"/>
          <a:lstStyle/>
          <a:p>
            <a:pPr indent="0" marL="0">
              <a:buNone/>
            </a:pPr>
            <a:r>
              <a:rPr lang="sv-SE" sz="1400" dirty="0">
                <a:solidFill>
                  <a:srgbClr val="667085"/>
                </a:solidFill>
                <a:latin typeface="Arial" pitchFamily="34" charset="0"/>
                <a:ea typeface="Arial" pitchFamily="34" charset="-122"/>
                <a:cs typeface="Arial" pitchFamily="34" charset="-120"/>
              </a:rPr>
              <a:t>Bygg upp förståelsen steg för steg.</a:t>
            </a:r>
            <a:endParaRPr lang="en-US" sz="1400" dirty="0"/>
          </a:p>
        </p:txBody>
      </p:sp>
      <p:sp>
        <p:nvSpPr>
          <p:cNvPr id="5" name="Text 3"/>
          <p:cNvSpPr/>
          <p:nvPr/>
        </p:nvSpPr>
        <p:spPr>
          <a:xfrm>
            <a:off x="640080" y="6446520"/>
            <a:ext cx="3474720" cy="182880"/>
          </a:xfrm>
          <a:prstGeom prst="rect">
            <a:avLst/>
          </a:prstGeom>
          <a:noFill/>
          <a:ln/>
        </p:spPr>
        <p:txBody>
          <a:bodyPr wrap="square" lIns="0" tIns="0" rIns="0" bIns="0" rtlCol="0" anchor="ctr"/>
          <a:lstStyle/>
          <a:p>
            <a:pPr indent="0" marL="0">
              <a:buNone/>
            </a:pPr>
            <a:r>
              <a:rPr lang="sv-SE" sz="850" dirty="0">
                <a:solidFill>
                  <a:srgbClr val="667085"/>
                </a:solidFill>
                <a:latin typeface="Arial" pitchFamily="34" charset="0"/>
                <a:ea typeface="Arial" pitchFamily="34" charset="-122"/>
                <a:cs typeface="Arial" pitchFamily="34" charset="-120"/>
              </a:rPr>
              <a:t>PEDA1000X — Vem är du i olika roller? Studiestrategier </a:t>
            </a:r>
            <a:endParaRPr lang="en-US" sz="850" dirty="0"/>
          </a:p>
        </p:txBody>
      </p:sp>
      <p:sp>
        <p:nvSpPr>
          <p:cNvPr id="6" name="Text 4"/>
          <p:cNvSpPr/>
          <p:nvPr/>
        </p:nvSpPr>
        <p:spPr>
          <a:xfrm>
            <a:off x="11064240" y="6419088"/>
            <a:ext cx="502920" cy="237744"/>
          </a:xfrm>
          <a:prstGeom prst="rect">
            <a:avLst/>
          </a:prstGeom>
          <a:noFill/>
          <a:ln/>
        </p:spPr>
        <p:txBody>
          <a:bodyPr wrap="square" lIns="0" tIns="0" rIns="0" bIns="0" rtlCol="0" anchor="ctr"/>
          <a:lstStyle/>
          <a:p>
            <a:pPr algn="r" indent="0" marL="0">
              <a:buNone/>
            </a:pPr>
            <a:r>
              <a:rPr lang="sv-SE" sz="950" b="1" dirty="0">
                <a:solidFill>
                  <a:srgbClr val="18212F"/>
                </a:solidFill>
                <a:latin typeface="Arial" pitchFamily="34" charset="0"/>
                <a:ea typeface="Arial" pitchFamily="34" charset="-122"/>
                <a:cs typeface="Arial" pitchFamily="34" charset="-120"/>
              </a:rPr>
              <a:t>06</a:t>
            </a:r>
            <a:endParaRPr lang="en-US" sz="950" dirty="0"/>
          </a:p>
        </p:txBody>
      </p:sp>
      <p:sp>
        <p:nvSpPr>
          <p:cNvPr id="7" name="Shape 5"/>
          <p:cNvSpPr/>
          <p:nvPr/>
        </p:nvSpPr>
        <p:spPr>
          <a:xfrm>
            <a:off x="640080" y="6291072"/>
            <a:ext cx="10881360" cy="0"/>
          </a:xfrm>
          <a:prstGeom prst="line">
            <a:avLst/>
          </a:prstGeom>
          <a:noFill/>
          <a:ln w="9525">
            <a:solidFill>
              <a:srgbClr val="D9D3C6"/>
            </a:solidFill>
            <a:prstDash val="solid"/>
          </a:ln>
        </p:spPr>
        <p:txBody>
          <a:bodyPr wrap="square"/>
          <a:p/>
        </p:txBody>
      </p:sp>
      <p:sp>
        <p:nvSpPr>
          <p:cNvPr id="8" name="Text 6"/>
          <p:cNvSpPr/>
          <p:nvPr/>
        </p:nvSpPr>
        <p:spPr>
          <a:xfrm>
            <a:off x="713232" y="2057400"/>
            <a:ext cx="5074920" cy="502920"/>
          </a:xfrm>
          <a:prstGeom prst="rect">
            <a:avLst/>
          </a:prstGeom>
          <a:noFill/>
          <a:ln/>
        </p:spPr>
        <p:txBody>
          <a:bodyPr wrap="square" lIns="762" tIns="762" rIns="762" bIns="762" rtlCol="0" anchor="t">
            <a:normAutofit/>
          </a:bodyPr>
          <a:lstStyle/>
          <a:p>
            <a:pPr algn="l" indent="0" marL="0">
              <a:buNone/>
            </a:pPr>
            <a:r>
              <a:rPr lang="sv-SE" sz="3000" dirty="0">
                <a:solidFill>
                  <a:srgbClr val="18212F"/>
                </a:solidFill>
                <a:latin typeface="Georgia" pitchFamily="34" charset="0"/>
                <a:ea typeface="Georgia" pitchFamily="34" charset="-122"/>
                <a:cs typeface="Georgia" pitchFamily="34" charset="-120"/>
              </a:rPr>
              <a:t/>
            </a:r>
            <a:endParaRPr lang="en-US" sz="3000" dirty="0"/>
          </a:p>
        </p:txBody>
      </p:sp>
      <p:sp>
        <p:nvSpPr>
          <p:cNvPr id="9" name="Text 7"/>
          <p:cNvSpPr/>
          <p:nvPr/>
        </p:nvSpPr>
        <p:spPr>
          <a:xfrm>
            <a:off x="731520" y="2788920"/>
            <a:ext cx="5166360" cy="1508760"/>
          </a:xfrm>
          <a:prstGeom prst="rect">
            <a:avLst/>
          </a:prstGeom>
          <a:noFill/>
          <a:ln/>
        </p:spPr>
        <p:txBody>
          <a:bodyPr wrap="square" lIns="762" tIns="762" rIns="762" bIns="762" rtlCol="0" anchor="t">
            <a:normAutofit/>
          </a:bodyPr>
          <a:lstStyle/>
          <a:p>
            <a:pPr algn="l" indent="0" marL="0">
              <a:buNone/>
            </a:pPr>
            <a:r>
              <a:rPr lang="sv-SE" sz="1900" dirty="0">
                <a:solidFill>
                  <a:srgbClr val="18212F"/>
                </a:solidFill>
                <a:latin typeface="Arial" pitchFamily="34" charset="0"/>
                <a:ea typeface="Arial" pitchFamily="34" charset="-122"/>
                <a:cs typeface="Arial" pitchFamily="34" charset="-120"/>
              </a:rPr>
              <a:t/>
            </a:r>
            <a:endParaRPr lang="en-US" sz="1900" dirty="0"/>
          </a:p>
        </p:txBody>
      </p:sp>
      <p:sp>
        <p:nvSpPr>
          <p:cNvPr id="10" name="Shape 8"/>
          <p:cNvSpPr/>
          <p:nvPr/>
        </p:nvSpPr>
        <p:spPr>
          <a:xfrm>
            <a:off x="6400800" y="1965960"/>
            <a:ext cx="0" cy="3611880"/>
          </a:xfrm>
          <a:prstGeom prst="line">
            <a:avLst/>
          </a:prstGeom>
          <a:noFill/>
          <a:ln w="12700">
            <a:solidFill>
              <a:srgbClr val="D9D3C6"/>
            </a:solidFill>
            <a:prstDash val="solid"/>
          </a:ln>
        </p:spPr>
        <p:txBody>
          <a:bodyPr wrap="square"/>
          <a:p/>
        </p:txBody>
      </p:sp>
      <p:sp>
        <p:nvSpPr>
          <p:cNvPr id="11" name="Text 9"/>
          <p:cNvSpPr/>
          <p:nvPr/>
        </p:nvSpPr>
        <p:spPr>
          <a:xfrm>
            <a:off x="6812280" y="2075688"/>
            <a:ext cx="3108960" cy="320040"/>
          </a:xfrm>
          <a:prstGeom prst="rect">
            <a:avLst/>
          </a:prstGeom>
          <a:noFill/>
          <a:ln/>
        </p:spPr>
        <p:txBody>
          <a:bodyPr wrap="square" lIns="762" tIns="762" rIns="762" bIns="762" rtlCol="0" anchor="t">
            <a:normAutofit/>
          </a:bodyPr>
          <a:lstStyle/>
          <a:p>
            <a:pPr algn="l" indent="0" marL="0">
              <a:buNone/>
            </a:pPr>
            <a:r>
              <a:rPr lang="sv-SE" sz="2300" dirty="0">
                <a:solidFill>
                  <a:srgbClr val="18212F"/>
                </a:solidFill>
                <a:latin typeface="Georgia" pitchFamily="34" charset="0"/>
                <a:ea typeface="Georgia" pitchFamily="34" charset="-122"/>
                <a:cs typeface="Georgia" pitchFamily="34" charset="-120"/>
              </a:rPr>
              <a:t>Tre nyckelpunkter</a:t>
            </a:r>
            <a:endParaRPr lang="en-US" sz="2300" dirty="0"/>
          </a:p>
        </p:txBody>
      </p:sp>
      <p:sp>
        <p:nvSpPr>
          <p:cNvPr id="12" name="Text 10"/>
          <p:cNvSpPr/>
          <p:nvPr/>
        </p:nvSpPr>
        <p:spPr>
          <a:xfrm>
            <a:off x="6812280" y="2788920"/>
            <a:ext cx="320040" cy="228600"/>
          </a:xfrm>
          <a:prstGeom prst="rect">
            <a:avLst/>
          </a:prstGeom>
          <a:noFill/>
          <a:ln/>
        </p:spPr>
        <p:txBody>
          <a:bodyPr wrap="square" lIns="0" tIns="0" rIns="0" bIns="0" rtlCol="0" anchor="ctr"/>
          <a:lstStyle/>
          <a:p>
            <a:pPr indent="0" marL="0">
              <a:buNone/>
            </a:pPr>
            <a:r>
              <a:rPr lang="sv-SE" sz="1900" b="1" dirty="0">
                <a:solidFill>
                  <a:srgbClr val="B79B58"/>
                </a:solidFill>
                <a:latin typeface="Arial" pitchFamily="34" charset="0"/>
                <a:ea typeface="Arial" pitchFamily="34" charset="-122"/>
                <a:cs typeface="Arial" pitchFamily="34" charset="-120"/>
              </a:rPr>
              <a:t>—</a:t>
            </a:r>
            <a:endParaRPr lang="en-US" sz="1900" dirty="0"/>
          </a:p>
        </p:txBody>
      </p:sp>
      <p:sp>
        <p:nvSpPr>
          <p:cNvPr id="13" name="Text 11"/>
          <p:cNvSpPr/>
          <p:nvPr/>
        </p:nvSpPr>
        <p:spPr>
          <a:xfrm>
            <a:off x="7205472" y="2761488"/>
            <a:ext cx="3200400" cy="347472"/>
          </a:xfrm>
          <a:prstGeom prst="rect">
            <a:avLst/>
          </a:prstGeom>
          <a:noFill/>
          <a:ln/>
        </p:spPr>
        <p:txBody>
          <a:bodyPr wrap="square" lIns="762" tIns="762" rIns="762" bIns="762" rtlCol="0" anchor="t">
            <a:normAutofit/>
          </a:bodyPr>
          <a:lstStyle/>
          <a:p>
            <a:pPr algn="l" indent="0" marL="0">
              <a:buNone/>
            </a:pPr>
            <a:r>
              <a:rPr lang="sv-SE" sz="1900" dirty="0">
                <a:solidFill>
                  <a:srgbClr val="18212F"/>
                </a:solidFill>
                <a:latin typeface="Arial" pitchFamily="34" charset="0"/>
                <a:ea typeface="Arial" pitchFamily="34" charset="-122"/>
                <a:cs typeface="Arial" pitchFamily="34" charset="-120"/>
              </a:rPr>
              <a:t>Med vänner visar du ofta en mer avslappnad sida</a:t>
            </a:r>
            <a:endParaRPr lang="en-US" sz="1900" dirty="0"/>
          </a:p>
        </p:txBody>
      </p:sp>
      <p:sp>
        <p:nvSpPr>
          <p:cNvPr id="14" name="Text 12"/>
          <p:cNvSpPr/>
          <p:nvPr/>
        </p:nvSpPr>
        <p:spPr>
          <a:xfrm>
            <a:off x="6812280" y="3502152"/>
            <a:ext cx="320040" cy="228600"/>
          </a:xfrm>
          <a:prstGeom prst="rect">
            <a:avLst/>
          </a:prstGeom>
          <a:noFill/>
          <a:ln/>
        </p:spPr>
        <p:txBody>
          <a:bodyPr wrap="square" lIns="0" tIns="0" rIns="0" bIns="0" rtlCol="0" anchor="ctr"/>
          <a:lstStyle/>
          <a:p>
            <a:pPr indent="0" marL="0">
              <a:buNone/>
            </a:pPr>
            <a:r>
              <a:rPr lang="sv-SE" sz="1900" b="1" dirty="0">
                <a:solidFill>
                  <a:srgbClr val="B79B58"/>
                </a:solidFill>
                <a:latin typeface="Arial" pitchFamily="34" charset="0"/>
                <a:ea typeface="Arial" pitchFamily="34" charset="-122"/>
                <a:cs typeface="Arial" pitchFamily="34" charset="-120"/>
              </a:rPr>
              <a:t>—</a:t>
            </a:r>
            <a:endParaRPr lang="en-US" sz="1900" dirty="0"/>
          </a:p>
        </p:txBody>
      </p:sp>
      <p:sp>
        <p:nvSpPr>
          <p:cNvPr id="15" name="Text 13"/>
          <p:cNvSpPr/>
          <p:nvPr/>
        </p:nvSpPr>
        <p:spPr>
          <a:xfrm>
            <a:off x="7205472" y="3474720"/>
            <a:ext cx="3200400" cy="347472"/>
          </a:xfrm>
          <a:prstGeom prst="rect">
            <a:avLst/>
          </a:prstGeom>
          <a:noFill/>
          <a:ln/>
        </p:spPr>
        <p:txBody>
          <a:bodyPr wrap="square" lIns="762" tIns="762" rIns="762" bIns="762" rtlCol="0" anchor="t">
            <a:normAutofit/>
          </a:bodyPr>
          <a:lstStyle/>
          <a:p>
            <a:pPr algn="l" indent="0" marL="0">
              <a:buNone/>
            </a:pPr>
            <a:r>
              <a:rPr lang="sv-SE" sz="1900" dirty="0">
                <a:solidFill>
                  <a:srgbClr val="18212F"/>
                </a:solidFill>
                <a:latin typeface="Arial" pitchFamily="34" charset="0"/>
                <a:ea typeface="Arial" pitchFamily="34" charset="-122"/>
                <a:cs typeface="Arial" pitchFamily="34" charset="-120"/>
              </a:rPr>
              <a:t>På fritiden väljer du själv vad du gör</a:t>
            </a:r>
            <a:endParaRPr lang="en-US" sz="1900" dirty="0"/>
          </a:p>
        </p:txBody>
      </p:sp>
      <p:sp>
        <p:nvSpPr>
          <p:cNvPr id="16" name="Text 14"/>
          <p:cNvSpPr/>
          <p:nvPr/>
        </p:nvSpPr>
        <p:spPr>
          <a:xfrm>
            <a:off x="6812280" y="4215384"/>
            <a:ext cx="320040" cy="228600"/>
          </a:xfrm>
          <a:prstGeom prst="rect">
            <a:avLst/>
          </a:prstGeom>
          <a:noFill/>
          <a:ln/>
        </p:spPr>
        <p:txBody>
          <a:bodyPr wrap="square" lIns="0" tIns="0" rIns="0" bIns="0" rtlCol="0" anchor="ctr"/>
          <a:lstStyle/>
          <a:p>
            <a:pPr indent="0" marL="0">
              <a:buNone/>
            </a:pPr>
            <a:r>
              <a:rPr lang="sv-SE" sz="1900" b="1" dirty="0">
                <a:solidFill>
                  <a:srgbClr val="B79B58"/>
                </a:solidFill>
                <a:latin typeface="Arial" pitchFamily="34" charset="0"/>
                <a:ea typeface="Arial" pitchFamily="34" charset="-122"/>
                <a:cs typeface="Arial" pitchFamily="34" charset="-120"/>
              </a:rPr>
              <a:t>—</a:t>
            </a:r>
            <a:endParaRPr lang="en-US" sz="1900" dirty="0"/>
          </a:p>
        </p:txBody>
      </p:sp>
      <p:sp>
        <p:nvSpPr>
          <p:cNvPr id="17" name="Text 15"/>
          <p:cNvSpPr/>
          <p:nvPr/>
        </p:nvSpPr>
        <p:spPr>
          <a:xfrm>
            <a:off x="7205472" y="4187952"/>
            <a:ext cx="3200400" cy="347472"/>
          </a:xfrm>
          <a:prstGeom prst="rect">
            <a:avLst/>
          </a:prstGeom>
          <a:noFill/>
          <a:ln/>
        </p:spPr>
        <p:txBody>
          <a:bodyPr wrap="square" lIns="762" tIns="762" rIns="762" bIns="762" rtlCol="0" anchor="t">
            <a:normAutofit/>
          </a:bodyPr>
          <a:lstStyle/>
          <a:p>
            <a:pPr algn="l" indent="0" marL="0">
              <a:buNone/>
            </a:pPr>
            <a:r>
              <a:rPr lang="sv-SE" sz="1900" dirty="0">
                <a:solidFill>
                  <a:srgbClr val="18212F"/>
                </a:solidFill>
                <a:latin typeface="Arial" pitchFamily="34" charset="0"/>
                <a:ea typeface="Arial" pitchFamily="34" charset="-122"/>
                <a:cs typeface="Arial" pitchFamily="34" charset="-120"/>
              </a:rPr>
              <a:t>Dina intressen säger något om vem du är</a:t>
            </a:r>
            <a:endParaRPr lang="en-US" sz="1900" dirty="0"/>
          </a:p>
        </p:txBody>
      </p:sp>
      <p:sp>
        <p:nvSpPr>
          <p:cNvPr id="18" name="Text 16"/>
          <p:cNvSpPr/>
          <p:nvPr/>
        </p:nvSpPr>
        <p:spPr>
          <a:xfrm>
            <a:off x="731520" y="5120640"/>
            <a:ext cx="8046720" cy="320040"/>
          </a:xfrm>
          <a:prstGeom prst="rect">
            <a:avLst/>
          </a:prstGeom>
          <a:noFill/>
          <a:ln/>
        </p:spPr>
        <p:txBody>
          <a:bodyPr wrap="square" lIns="762" tIns="762" rIns="762" bIns="762" rtlCol="0" anchor="t">
            <a:normAutofit/>
          </a:bodyPr>
          <a:lstStyle/>
          <a:p>
            <a:pPr algn="l" indent="0" marL="0">
              <a:buNone/>
            </a:pPr>
            <a:r>
              <a:rPr lang="sv-SE" sz="1600" dirty="0">
                <a:solidFill>
                  <a:srgbClr val="667085"/>
                </a:solidFill>
                <a:latin typeface="Arial" pitchFamily="34" charset="0"/>
                <a:ea typeface="Arial" pitchFamily="34" charset="-122"/>
                <a:cs typeface="Arial" pitchFamily="34" charset="-120"/>
              </a:rPr>
              <a:t>Fundera: Vad visar situationen och varför är den viktig?</a:t>
            </a:r>
            <a:endParaRPr lang="en-US" sz="1600" dirty="0"/>
          </a:p>
        </p:txBody>
      </p:sp>
      <p:pic>
        <p:nvPicPr>
          <p:cNvPr id="19" name="Picture 18" descr="tmpymwnvjjh.jpg"/>
          <p:cNvPicPr>
            <a:picLocks noChangeAspect="1"/>
          </p:cNvPicPr>
          <p:nvPr/>
        </p:nvPicPr>
        <p:blipFill>
          <a:blip r:embed="rId2"/>
          <a:stretch>
            <a:fillRect/>
          </a:stretch>
        </p:blipFill>
        <p:spPr>
          <a:xfrm>
            <a:off x="991060" y="1993392"/>
            <a:ext cx="4592416" cy="3063240"/>
          </a:xfrm>
          <a:prstGeom prst="rect">
            <a:avLst/>
          </a:prstGeom>
        </p:spPr>
      </p:pic>
      <p:sp>
        <p:nvSpPr>
          <p:cNvPr id="20" name="TextBox 19"/>
          <p:cNvSpPr txBox="1"/>
          <p:nvPr/>
        </p:nvSpPr>
        <p:spPr>
          <a:xfrm>
            <a:off x="9265920" y="6446520"/>
            <a:ext cx="2743200" cy="320040"/>
          </a:xfrm>
          <a:prstGeom prst="rect">
            <a:avLst/>
          </a:prstGeom>
          <a:noFill/>
        </p:spPr>
        <p:txBody>
          <a:bodyPr wrap="none" lIns="0" rIns="0" tIns="0" bIns="0">
            <a:spAutoFit/>
          </a:bodyPr>
          <a:lstStyle/>
          <a:p>
            <a:pPr algn="ctr"/>
            <a:r>
              <a:rPr sz="1000" b="1" i="0">
                <a:solidFill>
                  <a:srgbClr val="06395E"/>
                </a:solidFill>
              </a:rPr>
              <a:t>lektionsplanerare.se</a:t>
            </a:r>
          </a:p>
        </p:txBody>
      </p:sp>
      <p:pic>
        <p:nvPicPr>
          <p:cNvPr id="21" name="Picture 20" descr="nikky-watermark.png"/>
          <p:cNvPicPr>
            <a:picLocks noChangeAspect="1"/>
          </p:cNvPicPr>
          <p:nvPr/>
        </p:nvPicPr>
        <p:blipFill>
          <a:blip r:embed="rId4"/>
          <a:stretch>
            <a:fillRect/>
          </a:stretch>
        </p:blipFill>
        <p:spPr>
          <a:xfrm>
            <a:off x="9037320" y="6382512"/>
            <a:ext cx="347472" cy="347472"/>
          </a:xfrm>
          <a:prstGeom prst="rect">
            <a:avLst/>
          </a:prstGeom>
        </p:spPr>
      </p:pic>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 0"/>
          <p:cNvSpPr/>
          <p:nvPr/>
        </p:nvSpPr>
        <p:spPr>
          <a:xfrm>
            <a:off x="640080" y="502920"/>
            <a:ext cx="3200400" cy="256032"/>
          </a:xfrm>
          <a:prstGeom prst="rect">
            <a:avLst/>
          </a:prstGeom>
          <a:noFill/>
          <a:ln/>
        </p:spPr>
        <p:txBody>
          <a:bodyPr wrap="square" lIns="0" tIns="0" rIns="0" bIns="0" rtlCol="0" anchor="ctr"/>
          <a:lstStyle/>
          <a:p>
            <a:pPr indent="0" marL="0">
              <a:buNone/>
            </a:pPr>
            <a:r>
              <a:rPr lang="sv-SE" sz="950" b="1" dirty="0">
                <a:solidFill>
                  <a:srgbClr val="B79B58"/>
                </a:solidFill>
                <a:latin typeface="Arial" pitchFamily="34" charset="0"/>
                <a:ea typeface="Arial" pitchFamily="34" charset="-122"/>
                <a:cs typeface="Arial" pitchFamily="34" charset="-120"/>
              </a:rPr>
              <a:t>UNDERVISNINGSMALL</a:t>
            </a:r>
            <a:endParaRPr lang="en-US" sz="950" dirty="0"/>
          </a:p>
        </p:txBody>
      </p:sp>
      <p:sp>
        <p:nvSpPr>
          <p:cNvPr id="3" name="Text 1"/>
          <p:cNvSpPr/>
          <p:nvPr/>
        </p:nvSpPr>
        <p:spPr>
          <a:xfrm>
            <a:off x="640080" y="868680"/>
            <a:ext cx="8595360" cy="502920"/>
          </a:xfrm>
          <a:prstGeom prst="rect">
            <a:avLst/>
          </a:prstGeom>
          <a:noFill/>
          <a:ln/>
        </p:spPr>
        <p:txBody>
          <a:bodyPr wrap="square" lIns="0" tIns="0" rIns="0" bIns="0" rtlCol="0" anchor="ctr"/>
          <a:lstStyle/>
          <a:p>
            <a:pPr indent="0" marL="0">
              <a:buNone/>
            </a:pPr>
            <a:r>
              <a:rPr lang="sv-SE" sz="3200" dirty="0">
                <a:solidFill>
                  <a:srgbClr val="18212F"/>
                </a:solidFill>
                <a:latin typeface="Georgia" pitchFamily="34" charset="0"/>
                <a:ea typeface="Georgia" pitchFamily="34" charset="-122"/>
                <a:cs typeface="Georgia" pitchFamily="34" charset="-120"/>
              </a:rPr>
              <a:t>Du på sociala medier — bakom skärmen</a:t>
            </a:r>
            <a:endParaRPr lang="en-US" sz="3200" dirty="0"/>
          </a:p>
        </p:txBody>
      </p:sp>
      <p:sp>
        <p:nvSpPr>
          <p:cNvPr id="4" name="Text 2"/>
          <p:cNvSpPr/>
          <p:nvPr/>
        </p:nvSpPr>
        <p:spPr>
          <a:xfrm>
            <a:off x="658368" y="1600200"/>
            <a:ext cx="7863840" cy="256032"/>
          </a:xfrm>
          <a:prstGeom prst="rect">
            <a:avLst/>
          </a:prstGeom>
          <a:noFill/>
          <a:ln/>
        </p:spPr>
        <p:txBody>
          <a:bodyPr wrap="square" lIns="0" tIns="0" rIns="0" bIns="0" rtlCol="0" anchor="ctr"/>
          <a:lstStyle/>
          <a:p>
            <a:pPr indent="0" marL="0">
              <a:buNone/>
            </a:pPr>
            <a:r>
              <a:rPr lang="sv-SE" sz="1400" dirty="0">
                <a:solidFill>
                  <a:srgbClr val="667085"/>
                </a:solidFill>
                <a:latin typeface="Arial" pitchFamily="34" charset="0"/>
                <a:ea typeface="Arial" pitchFamily="34" charset="-122"/>
                <a:cs typeface="Arial" pitchFamily="34" charset="-120"/>
              </a:rPr>
              <a:t>Bygg upp förståelsen steg för steg.</a:t>
            </a:r>
            <a:endParaRPr lang="en-US" sz="1400" dirty="0"/>
          </a:p>
        </p:txBody>
      </p:sp>
      <p:sp>
        <p:nvSpPr>
          <p:cNvPr id="5" name="Text 3"/>
          <p:cNvSpPr/>
          <p:nvPr/>
        </p:nvSpPr>
        <p:spPr>
          <a:xfrm>
            <a:off x="640080" y="6446520"/>
            <a:ext cx="3474720" cy="182880"/>
          </a:xfrm>
          <a:prstGeom prst="rect">
            <a:avLst/>
          </a:prstGeom>
          <a:noFill/>
          <a:ln/>
        </p:spPr>
        <p:txBody>
          <a:bodyPr wrap="square" lIns="0" tIns="0" rIns="0" bIns="0" rtlCol="0" anchor="ctr"/>
          <a:lstStyle/>
          <a:p>
            <a:pPr indent="0" marL="0">
              <a:buNone/>
            </a:pPr>
            <a:r>
              <a:rPr lang="sv-SE" sz="850" dirty="0">
                <a:solidFill>
                  <a:srgbClr val="667085"/>
                </a:solidFill>
                <a:latin typeface="Arial" pitchFamily="34" charset="0"/>
                <a:ea typeface="Arial" pitchFamily="34" charset="-122"/>
                <a:cs typeface="Arial" pitchFamily="34" charset="-120"/>
              </a:rPr>
              <a:t>PEDA1000X — Vem är du i olika roller? Studiestrategier </a:t>
            </a:r>
            <a:endParaRPr lang="en-US" sz="850" dirty="0"/>
          </a:p>
        </p:txBody>
      </p:sp>
      <p:sp>
        <p:nvSpPr>
          <p:cNvPr id="6" name="Text 4"/>
          <p:cNvSpPr/>
          <p:nvPr/>
        </p:nvSpPr>
        <p:spPr>
          <a:xfrm>
            <a:off x="11064240" y="6419088"/>
            <a:ext cx="502920" cy="237744"/>
          </a:xfrm>
          <a:prstGeom prst="rect">
            <a:avLst/>
          </a:prstGeom>
          <a:noFill/>
          <a:ln/>
        </p:spPr>
        <p:txBody>
          <a:bodyPr wrap="square" lIns="0" tIns="0" rIns="0" bIns="0" rtlCol="0" anchor="ctr"/>
          <a:lstStyle/>
          <a:p>
            <a:pPr algn="r" indent="0" marL="0">
              <a:buNone/>
            </a:pPr>
            <a:r>
              <a:rPr lang="sv-SE" sz="950" b="1" dirty="0">
                <a:solidFill>
                  <a:srgbClr val="18212F"/>
                </a:solidFill>
                <a:latin typeface="Arial" pitchFamily="34" charset="0"/>
                <a:ea typeface="Arial" pitchFamily="34" charset="-122"/>
                <a:cs typeface="Arial" pitchFamily="34" charset="-120"/>
              </a:rPr>
              <a:t>07</a:t>
            </a:r>
            <a:endParaRPr lang="en-US" sz="950" dirty="0"/>
          </a:p>
        </p:txBody>
      </p:sp>
      <p:sp>
        <p:nvSpPr>
          <p:cNvPr id="7" name="Shape 5"/>
          <p:cNvSpPr/>
          <p:nvPr/>
        </p:nvSpPr>
        <p:spPr>
          <a:xfrm>
            <a:off x="640080" y="6291072"/>
            <a:ext cx="10881360" cy="0"/>
          </a:xfrm>
          <a:prstGeom prst="line">
            <a:avLst/>
          </a:prstGeom>
          <a:noFill/>
          <a:ln w="9525">
            <a:solidFill>
              <a:srgbClr val="D9D3C6"/>
            </a:solidFill>
            <a:prstDash val="solid"/>
          </a:ln>
        </p:spPr>
        <p:txBody>
          <a:bodyPr wrap="square"/>
          <a:p/>
        </p:txBody>
      </p:sp>
      <p:sp>
        <p:nvSpPr>
          <p:cNvPr id="8" name="Text 6"/>
          <p:cNvSpPr/>
          <p:nvPr/>
        </p:nvSpPr>
        <p:spPr>
          <a:xfrm>
            <a:off x="713232" y="2057400"/>
            <a:ext cx="5074920" cy="502920"/>
          </a:xfrm>
          <a:prstGeom prst="rect">
            <a:avLst/>
          </a:prstGeom>
          <a:noFill/>
          <a:ln/>
        </p:spPr>
        <p:txBody>
          <a:bodyPr wrap="square" lIns="762" tIns="762" rIns="762" bIns="762" rtlCol="0" anchor="t">
            <a:normAutofit/>
          </a:bodyPr>
          <a:lstStyle/>
          <a:p>
            <a:pPr algn="l" indent="0" marL="0">
              <a:buNone/>
            </a:pPr>
            <a:r>
              <a:rPr lang="sv-SE" sz="3000" dirty="0">
                <a:solidFill>
                  <a:srgbClr val="18212F"/>
                </a:solidFill>
                <a:latin typeface="Georgia" pitchFamily="34" charset="0"/>
                <a:ea typeface="Georgia" pitchFamily="34" charset="-122"/>
                <a:cs typeface="Georgia" pitchFamily="34" charset="-120"/>
              </a:rPr>
              <a:t/>
            </a:r>
            <a:endParaRPr lang="en-US" sz="3000" dirty="0"/>
          </a:p>
        </p:txBody>
      </p:sp>
      <p:sp>
        <p:nvSpPr>
          <p:cNvPr id="9" name="Text 7"/>
          <p:cNvSpPr/>
          <p:nvPr/>
        </p:nvSpPr>
        <p:spPr>
          <a:xfrm>
            <a:off x="731520" y="2788920"/>
            <a:ext cx="5166360" cy="1508760"/>
          </a:xfrm>
          <a:prstGeom prst="rect">
            <a:avLst/>
          </a:prstGeom>
          <a:noFill/>
          <a:ln/>
        </p:spPr>
        <p:txBody>
          <a:bodyPr wrap="square" lIns="762" tIns="762" rIns="762" bIns="762" rtlCol="0" anchor="t">
            <a:normAutofit/>
          </a:bodyPr>
          <a:lstStyle/>
          <a:p>
            <a:pPr algn="l" indent="0" marL="0">
              <a:buNone/>
            </a:pPr>
            <a:r>
              <a:rPr lang="sv-SE" sz="1900" dirty="0">
                <a:solidFill>
                  <a:srgbClr val="18212F"/>
                </a:solidFill>
                <a:latin typeface="Arial" pitchFamily="34" charset="0"/>
                <a:ea typeface="Arial" pitchFamily="34" charset="-122"/>
                <a:cs typeface="Arial" pitchFamily="34" charset="-120"/>
              </a:rPr>
              <a:t/>
            </a:r>
            <a:endParaRPr lang="en-US" sz="1900" dirty="0"/>
          </a:p>
        </p:txBody>
      </p:sp>
      <p:sp>
        <p:nvSpPr>
          <p:cNvPr id="10" name="Shape 8"/>
          <p:cNvSpPr/>
          <p:nvPr/>
        </p:nvSpPr>
        <p:spPr>
          <a:xfrm>
            <a:off x="6400800" y="1965960"/>
            <a:ext cx="0" cy="3611880"/>
          </a:xfrm>
          <a:prstGeom prst="line">
            <a:avLst/>
          </a:prstGeom>
          <a:noFill/>
          <a:ln w="12700">
            <a:solidFill>
              <a:srgbClr val="D9D3C6"/>
            </a:solidFill>
            <a:prstDash val="solid"/>
          </a:ln>
        </p:spPr>
        <p:txBody>
          <a:bodyPr wrap="square"/>
          <a:p/>
        </p:txBody>
      </p:sp>
      <p:sp>
        <p:nvSpPr>
          <p:cNvPr id="11" name="Text 9"/>
          <p:cNvSpPr/>
          <p:nvPr/>
        </p:nvSpPr>
        <p:spPr>
          <a:xfrm>
            <a:off x="6812280" y="2075688"/>
            <a:ext cx="3108960" cy="320040"/>
          </a:xfrm>
          <a:prstGeom prst="rect">
            <a:avLst/>
          </a:prstGeom>
          <a:noFill/>
          <a:ln/>
        </p:spPr>
        <p:txBody>
          <a:bodyPr wrap="square" lIns="762" tIns="762" rIns="762" bIns="762" rtlCol="0" anchor="t">
            <a:normAutofit/>
          </a:bodyPr>
          <a:lstStyle/>
          <a:p>
            <a:pPr algn="l" indent="0" marL="0">
              <a:buNone/>
            </a:pPr>
            <a:r>
              <a:rPr lang="sv-SE" sz="2300" dirty="0">
                <a:solidFill>
                  <a:srgbClr val="18212F"/>
                </a:solidFill>
                <a:latin typeface="Georgia" pitchFamily="34" charset="0"/>
                <a:ea typeface="Georgia" pitchFamily="34" charset="-122"/>
                <a:cs typeface="Georgia" pitchFamily="34" charset="-120"/>
              </a:rPr>
              <a:t>Tre nyckelpunkter</a:t>
            </a:r>
            <a:endParaRPr lang="en-US" sz="2300" dirty="0"/>
          </a:p>
        </p:txBody>
      </p:sp>
      <p:sp>
        <p:nvSpPr>
          <p:cNvPr id="12" name="Text 10"/>
          <p:cNvSpPr/>
          <p:nvPr/>
        </p:nvSpPr>
        <p:spPr>
          <a:xfrm>
            <a:off x="6812280" y="2788920"/>
            <a:ext cx="320040" cy="228600"/>
          </a:xfrm>
          <a:prstGeom prst="rect">
            <a:avLst/>
          </a:prstGeom>
          <a:noFill/>
          <a:ln/>
        </p:spPr>
        <p:txBody>
          <a:bodyPr wrap="square" lIns="0" tIns="0" rIns="0" bIns="0" rtlCol="0" anchor="ctr"/>
          <a:lstStyle/>
          <a:p>
            <a:pPr indent="0" marL="0">
              <a:buNone/>
            </a:pPr>
            <a:r>
              <a:rPr lang="sv-SE" sz="1900" b="1" dirty="0">
                <a:solidFill>
                  <a:srgbClr val="B79B58"/>
                </a:solidFill>
                <a:latin typeface="Arial" pitchFamily="34" charset="0"/>
                <a:ea typeface="Arial" pitchFamily="34" charset="-122"/>
                <a:cs typeface="Arial" pitchFamily="34" charset="-120"/>
              </a:rPr>
              <a:t>—</a:t>
            </a:r>
            <a:endParaRPr lang="en-US" sz="1900" dirty="0"/>
          </a:p>
        </p:txBody>
      </p:sp>
      <p:sp>
        <p:nvSpPr>
          <p:cNvPr id="13" name="Text 11"/>
          <p:cNvSpPr/>
          <p:nvPr/>
        </p:nvSpPr>
        <p:spPr>
          <a:xfrm>
            <a:off x="7205472" y="2761488"/>
            <a:ext cx="3200400" cy="347472"/>
          </a:xfrm>
          <a:prstGeom prst="rect">
            <a:avLst/>
          </a:prstGeom>
          <a:noFill/>
          <a:ln/>
        </p:spPr>
        <p:txBody>
          <a:bodyPr wrap="square" lIns="762" tIns="762" rIns="762" bIns="762" rtlCol="0" anchor="t">
            <a:normAutofit/>
          </a:bodyPr>
          <a:lstStyle/>
          <a:p>
            <a:pPr algn="l" indent="0" marL="0">
              <a:buNone/>
            </a:pPr>
            <a:r>
              <a:rPr lang="sv-SE" sz="1900" dirty="0">
                <a:solidFill>
                  <a:srgbClr val="18212F"/>
                </a:solidFill>
                <a:latin typeface="Arial" pitchFamily="34" charset="0"/>
                <a:ea typeface="Arial" pitchFamily="34" charset="-122"/>
                <a:cs typeface="Arial" pitchFamily="34" charset="-120"/>
              </a:rPr>
              <a:t>Bakom skärmen är du någon annan — eller?</a:t>
            </a:r>
            <a:endParaRPr lang="en-US" sz="1900" dirty="0"/>
          </a:p>
        </p:txBody>
      </p:sp>
      <p:sp>
        <p:nvSpPr>
          <p:cNvPr id="14" name="Text 12"/>
          <p:cNvSpPr/>
          <p:nvPr/>
        </p:nvSpPr>
        <p:spPr>
          <a:xfrm>
            <a:off x="6812280" y="3502152"/>
            <a:ext cx="320040" cy="228600"/>
          </a:xfrm>
          <a:prstGeom prst="rect">
            <a:avLst/>
          </a:prstGeom>
          <a:noFill/>
          <a:ln/>
        </p:spPr>
        <p:txBody>
          <a:bodyPr wrap="square" lIns="0" tIns="0" rIns="0" bIns="0" rtlCol="0" anchor="ctr"/>
          <a:lstStyle/>
          <a:p>
            <a:pPr indent="0" marL="0">
              <a:buNone/>
            </a:pPr>
            <a:r>
              <a:rPr lang="sv-SE" sz="1900" b="1" dirty="0">
                <a:solidFill>
                  <a:srgbClr val="B79B58"/>
                </a:solidFill>
                <a:latin typeface="Arial" pitchFamily="34" charset="0"/>
                <a:ea typeface="Arial" pitchFamily="34" charset="-122"/>
                <a:cs typeface="Arial" pitchFamily="34" charset="-120"/>
              </a:rPr>
              <a:t>—</a:t>
            </a:r>
            <a:endParaRPr lang="en-US" sz="1900" dirty="0"/>
          </a:p>
        </p:txBody>
      </p:sp>
      <p:sp>
        <p:nvSpPr>
          <p:cNvPr id="15" name="Text 13"/>
          <p:cNvSpPr/>
          <p:nvPr/>
        </p:nvSpPr>
        <p:spPr>
          <a:xfrm>
            <a:off x="7205472" y="3474720"/>
            <a:ext cx="3200400" cy="347472"/>
          </a:xfrm>
          <a:prstGeom prst="rect">
            <a:avLst/>
          </a:prstGeom>
          <a:noFill/>
          <a:ln/>
        </p:spPr>
        <p:txBody>
          <a:bodyPr wrap="square" lIns="762" tIns="762" rIns="762" bIns="762" rtlCol="0" anchor="t">
            <a:normAutofit/>
          </a:bodyPr>
          <a:lstStyle/>
          <a:p>
            <a:pPr algn="l" indent="0" marL="0">
              <a:buNone/>
            </a:pPr>
            <a:r>
              <a:rPr lang="sv-SE" sz="1900" dirty="0">
                <a:solidFill>
                  <a:srgbClr val="18212F"/>
                </a:solidFill>
                <a:latin typeface="Arial" pitchFamily="34" charset="0"/>
                <a:ea typeface="Arial" pitchFamily="34" charset="-122"/>
                <a:cs typeface="Arial" pitchFamily="34" charset="-120"/>
              </a:rPr>
              <a:t>Vem väljer du att visa på sociala medier?</a:t>
            </a:r>
            <a:endParaRPr lang="en-US" sz="1900" dirty="0"/>
          </a:p>
        </p:txBody>
      </p:sp>
      <p:sp>
        <p:nvSpPr>
          <p:cNvPr id="16" name="Text 14"/>
          <p:cNvSpPr/>
          <p:nvPr/>
        </p:nvSpPr>
        <p:spPr>
          <a:xfrm>
            <a:off x="6812280" y="4215384"/>
            <a:ext cx="320040" cy="228600"/>
          </a:xfrm>
          <a:prstGeom prst="rect">
            <a:avLst/>
          </a:prstGeom>
          <a:noFill/>
          <a:ln/>
        </p:spPr>
        <p:txBody>
          <a:bodyPr wrap="square" lIns="0" tIns="0" rIns="0" bIns="0" rtlCol="0" anchor="ctr"/>
          <a:lstStyle/>
          <a:p>
            <a:pPr indent="0" marL="0">
              <a:buNone/>
            </a:pPr>
            <a:r>
              <a:rPr lang="sv-SE" sz="1900" b="1" dirty="0">
                <a:solidFill>
                  <a:srgbClr val="B79B58"/>
                </a:solidFill>
                <a:latin typeface="Arial" pitchFamily="34" charset="0"/>
                <a:ea typeface="Arial" pitchFamily="34" charset="-122"/>
                <a:cs typeface="Arial" pitchFamily="34" charset="-120"/>
              </a:rPr>
              <a:t>—</a:t>
            </a:r>
            <a:endParaRPr lang="en-US" sz="1900" dirty="0"/>
          </a:p>
        </p:txBody>
      </p:sp>
      <p:sp>
        <p:nvSpPr>
          <p:cNvPr id="17" name="Text 15"/>
          <p:cNvSpPr/>
          <p:nvPr/>
        </p:nvSpPr>
        <p:spPr>
          <a:xfrm>
            <a:off x="7205472" y="4187952"/>
            <a:ext cx="3200400" cy="347472"/>
          </a:xfrm>
          <a:prstGeom prst="rect">
            <a:avLst/>
          </a:prstGeom>
          <a:noFill/>
          <a:ln/>
        </p:spPr>
        <p:txBody>
          <a:bodyPr wrap="square" lIns="762" tIns="762" rIns="762" bIns="762" rtlCol="0" anchor="t">
            <a:normAutofit/>
          </a:bodyPr>
          <a:lstStyle/>
          <a:p>
            <a:pPr algn="l" indent="0" marL="0">
              <a:buNone/>
            </a:pPr>
            <a:r>
              <a:rPr lang="sv-SE" sz="1900" dirty="0">
                <a:solidFill>
                  <a:srgbClr val="18212F"/>
                </a:solidFill>
                <a:latin typeface="Arial" pitchFamily="34" charset="0"/>
                <a:ea typeface="Arial" pitchFamily="34" charset="-122"/>
                <a:cs typeface="Arial" pitchFamily="34" charset="-120"/>
              </a:rPr>
              <a:t>Ditt digitala jag påverkar hur andra ser dig</a:t>
            </a:r>
            <a:endParaRPr lang="en-US" sz="1900" dirty="0"/>
          </a:p>
        </p:txBody>
      </p:sp>
      <p:sp>
        <p:nvSpPr>
          <p:cNvPr id="18" name="Text 16"/>
          <p:cNvSpPr/>
          <p:nvPr/>
        </p:nvSpPr>
        <p:spPr>
          <a:xfrm>
            <a:off x="731520" y="5120640"/>
            <a:ext cx="8046720" cy="320040"/>
          </a:xfrm>
          <a:prstGeom prst="rect">
            <a:avLst/>
          </a:prstGeom>
          <a:noFill/>
          <a:ln/>
        </p:spPr>
        <p:txBody>
          <a:bodyPr wrap="square" lIns="762" tIns="762" rIns="762" bIns="762" rtlCol="0" anchor="t">
            <a:normAutofit/>
          </a:bodyPr>
          <a:lstStyle/>
          <a:p>
            <a:pPr algn="l" indent="0" marL="0">
              <a:buNone/>
            </a:pPr>
            <a:r>
              <a:rPr lang="sv-SE" sz="1600" dirty="0">
                <a:solidFill>
                  <a:srgbClr val="667085"/>
                </a:solidFill>
                <a:latin typeface="Arial" pitchFamily="34" charset="0"/>
                <a:ea typeface="Arial" pitchFamily="34" charset="-122"/>
                <a:cs typeface="Arial" pitchFamily="34" charset="-120"/>
              </a:rPr>
              <a:t>Fundera: Vad visar situationen och varför är den viktig?</a:t>
            </a:r>
            <a:endParaRPr lang="en-US" sz="1600" dirty="0"/>
          </a:p>
        </p:txBody>
      </p:sp>
      <p:pic>
        <p:nvPicPr>
          <p:cNvPr id="19" name="Picture 18" descr="tmp74ab5u67.jpg"/>
          <p:cNvPicPr>
            <a:picLocks noChangeAspect="1"/>
          </p:cNvPicPr>
          <p:nvPr/>
        </p:nvPicPr>
        <p:blipFill>
          <a:blip r:embed="rId2"/>
          <a:stretch>
            <a:fillRect/>
          </a:stretch>
        </p:blipFill>
        <p:spPr>
          <a:xfrm>
            <a:off x="991060" y="1993392"/>
            <a:ext cx="4592416" cy="3063240"/>
          </a:xfrm>
          <a:prstGeom prst="rect">
            <a:avLst/>
          </a:prstGeom>
        </p:spPr>
      </p:pic>
      <p:sp>
        <p:nvSpPr>
          <p:cNvPr id="20" name="TextBox 19"/>
          <p:cNvSpPr txBox="1"/>
          <p:nvPr/>
        </p:nvSpPr>
        <p:spPr>
          <a:xfrm>
            <a:off x="9265920" y="6446520"/>
            <a:ext cx="2743200" cy="320040"/>
          </a:xfrm>
          <a:prstGeom prst="rect">
            <a:avLst/>
          </a:prstGeom>
          <a:noFill/>
        </p:spPr>
        <p:txBody>
          <a:bodyPr wrap="none" lIns="0" rIns="0" tIns="0" bIns="0">
            <a:spAutoFit/>
          </a:bodyPr>
          <a:lstStyle/>
          <a:p>
            <a:pPr algn="ctr"/>
            <a:r>
              <a:rPr sz="1000" b="1" i="0">
                <a:solidFill>
                  <a:srgbClr val="06395E"/>
                </a:solidFill>
              </a:rPr>
              <a:t>lektionsplanerare.se</a:t>
            </a:r>
          </a:p>
        </p:txBody>
      </p:sp>
      <p:pic>
        <p:nvPicPr>
          <p:cNvPr id="21" name="Picture 20" descr="nikky-watermark.png"/>
          <p:cNvPicPr>
            <a:picLocks noChangeAspect="1"/>
          </p:cNvPicPr>
          <p:nvPr/>
        </p:nvPicPr>
        <p:blipFill>
          <a:blip r:embed="rId4"/>
          <a:stretch>
            <a:fillRect/>
          </a:stretch>
        </p:blipFill>
        <p:spPr>
          <a:xfrm>
            <a:off x="9037320" y="6382512"/>
            <a:ext cx="347472" cy="347472"/>
          </a:xfrm>
          <a:prstGeom prst="rect">
            <a:avLst/>
          </a:prstGeom>
        </p:spPr>
      </p:pic>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 0"/>
          <p:cNvSpPr/>
          <p:nvPr/>
        </p:nvSpPr>
        <p:spPr>
          <a:xfrm>
            <a:off x="640080" y="502920"/>
            <a:ext cx="3200400" cy="256032"/>
          </a:xfrm>
          <a:prstGeom prst="rect">
            <a:avLst/>
          </a:prstGeom>
          <a:noFill/>
          <a:ln/>
        </p:spPr>
        <p:txBody>
          <a:bodyPr wrap="square" lIns="0" tIns="0" rIns="0" bIns="0" rtlCol="0" anchor="ctr"/>
          <a:lstStyle/>
          <a:p>
            <a:pPr indent="0" marL="0">
              <a:buNone/>
            </a:pPr>
            <a:r>
              <a:rPr lang="sv-SE" sz="950" b="1" dirty="0">
                <a:solidFill>
                  <a:srgbClr val="B79B58"/>
                </a:solidFill>
                <a:latin typeface="Arial" pitchFamily="34" charset="0"/>
                <a:ea typeface="Arial" pitchFamily="34" charset="-122"/>
                <a:cs typeface="Arial" pitchFamily="34" charset="-120"/>
              </a:rPr>
              <a:t>UNDERVISNINGSMALL</a:t>
            </a:r>
            <a:endParaRPr lang="en-US" sz="950" dirty="0"/>
          </a:p>
        </p:txBody>
      </p:sp>
      <p:sp>
        <p:nvSpPr>
          <p:cNvPr id="3" name="Text 1"/>
          <p:cNvSpPr/>
          <p:nvPr/>
        </p:nvSpPr>
        <p:spPr>
          <a:xfrm>
            <a:off x="640080" y="868680"/>
            <a:ext cx="8595360" cy="502920"/>
          </a:xfrm>
          <a:prstGeom prst="rect">
            <a:avLst/>
          </a:prstGeom>
          <a:noFill/>
          <a:ln/>
        </p:spPr>
        <p:txBody>
          <a:bodyPr wrap="square" lIns="0" tIns="0" rIns="0" bIns="0" rtlCol="0" anchor="ctr"/>
          <a:lstStyle/>
          <a:p>
            <a:pPr indent="0" marL="0">
              <a:buNone/>
            </a:pPr>
            <a:r>
              <a:rPr lang="sv-SE" sz="3200" dirty="0">
                <a:solidFill>
                  <a:srgbClr val="18212F"/>
                </a:solidFill>
                <a:latin typeface="Georgia" pitchFamily="34" charset="0"/>
                <a:ea typeface="Georgia" pitchFamily="34" charset="-122"/>
                <a:cs typeface="Georgia" pitchFamily="34" charset="-120"/>
              </a:rPr>
              <a:t>Interaktiv övning — Roller i olika situationer</a:t>
            </a:r>
            <a:endParaRPr lang="en-US" sz="3200" dirty="0"/>
          </a:p>
        </p:txBody>
      </p:sp>
      <p:sp>
        <p:nvSpPr>
          <p:cNvPr id="4" name="Text 2"/>
          <p:cNvSpPr/>
          <p:nvPr/>
        </p:nvSpPr>
        <p:spPr>
          <a:xfrm>
            <a:off x="658368" y="1600200"/>
            <a:ext cx="7863840" cy="256032"/>
          </a:xfrm>
          <a:prstGeom prst="rect">
            <a:avLst/>
          </a:prstGeom>
          <a:noFill/>
          <a:ln/>
        </p:spPr>
        <p:txBody>
          <a:bodyPr wrap="square" lIns="0" tIns="0" rIns="0" bIns="0" rtlCol="0" anchor="ctr"/>
          <a:lstStyle/>
          <a:p>
            <a:pPr indent="0" marL="0">
              <a:buNone/>
            </a:pPr>
            <a:r>
              <a:rPr lang="sv-SE" sz="1400" dirty="0">
                <a:solidFill>
                  <a:srgbClr val="667085"/>
                </a:solidFill>
                <a:latin typeface="Arial" pitchFamily="34" charset="0"/>
                <a:ea typeface="Arial" pitchFamily="34" charset="-122"/>
                <a:cs typeface="Arial" pitchFamily="34" charset="-120"/>
              </a:rPr>
              <a:t/>
            </a:r>
            <a:endParaRPr lang="en-US" sz="1400" dirty="0"/>
          </a:p>
        </p:txBody>
      </p:sp>
      <p:sp>
        <p:nvSpPr>
          <p:cNvPr id="5" name="Text 3"/>
          <p:cNvSpPr/>
          <p:nvPr/>
        </p:nvSpPr>
        <p:spPr>
          <a:xfrm>
            <a:off x="640080" y="6446520"/>
            <a:ext cx="3474720" cy="182880"/>
          </a:xfrm>
          <a:prstGeom prst="rect">
            <a:avLst/>
          </a:prstGeom>
          <a:noFill/>
          <a:ln/>
        </p:spPr>
        <p:txBody>
          <a:bodyPr wrap="square" lIns="0" tIns="0" rIns="0" bIns="0" rtlCol="0" anchor="ctr"/>
          <a:lstStyle/>
          <a:p>
            <a:pPr indent="0" marL="0">
              <a:buNone/>
            </a:pPr>
            <a:r>
              <a:rPr lang="sv-SE" sz="850" dirty="0">
                <a:solidFill>
                  <a:srgbClr val="667085"/>
                </a:solidFill>
                <a:latin typeface="Arial" pitchFamily="34" charset="0"/>
                <a:ea typeface="Arial" pitchFamily="34" charset="-122"/>
                <a:cs typeface="Arial" pitchFamily="34" charset="-120"/>
              </a:rPr>
              <a:t>PEDA1000X — Vem är du i olika roller? Studiestrategier </a:t>
            </a:r>
            <a:endParaRPr lang="en-US" sz="850" dirty="0"/>
          </a:p>
        </p:txBody>
      </p:sp>
      <p:sp>
        <p:nvSpPr>
          <p:cNvPr id="6" name="Text 4"/>
          <p:cNvSpPr/>
          <p:nvPr/>
        </p:nvSpPr>
        <p:spPr>
          <a:xfrm>
            <a:off x="11064240" y="6419088"/>
            <a:ext cx="502920" cy="237744"/>
          </a:xfrm>
          <a:prstGeom prst="rect">
            <a:avLst/>
          </a:prstGeom>
          <a:noFill/>
          <a:ln/>
        </p:spPr>
        <p:txBody>
          <a:bodyPr wrap="square" lIns="0" tIns="0" rIns="0" bIns="0" rtlCol="0" anchor="ctr"/>
          <a:lstStyle/>
          <a:p>
            <a:pPr algn="r" indent="0" marL="0">
              <a:buNone/>
            </a:pPr>
            <a:r>
              <a:rPr lang="sv-SE" sz="950" b="1" dirty="0">
                <a:solidFill>
                  <a:srgbClr val="18212F"/>
                </a:solidFill>
                <a:latin typeface="Arial" pitchFamily="34" charset="0"/>
                <a:ea typeface="Arial" pitchFamily="34" charset="-122"/>
                <a:cs typeface="Arial" pitchFamily="34" charset="-120"/>
              </a:rPr>
              <a:t>08</a:t>
            </a:r>
            <a:endParaRPr lang="en-US" sz="950" dirty="0"/>
          </a:p>
        </p:txBody>
      </p:sp>
      <p:sp>
        <p:nvSpPr>
          <p:cNvPr id="7" name="Shape 5"/>
          <p:cNvSpPr/>
          <p:nvPr/>
        </p:nvSpPr>
        <p:spPr>
          <a:xfrm>
            <a:off x="640080" y="6291072"/>
            <a:ext cx="10881360" cy="0"/>
          </a:xfrm>
          <a:prstGeom prst="line">
            <a:avLst/>
          </a:prstGeom>
          <a:noFill/>
          <a:ln w="9525">
            <a:solidFill>
              <a:srgbClr val="D9D3C6"/>
            </a:solidFill>
            <a:prstDash val="solid"/>
          </a:ln>
        </p:spPr>
        <p:txBody>
          <a:bodyPr wrap="square"/>
          <a:p/>
        </p:txBody>
      </p:sp>
      <p:sp>
        <p:nvSpPr>
          <p:cNvPr id="8" name="Text 6"/>
          <p:cNvSpPr/>
          <p:nvPr/>
        </p:nvSpPr>
        <p:spPr>
          <a:xfrm>
            <a:off x="713232" y="1993392"/>
            <a:ext cx="1828800" cy="384048"/>
          </a:xfrm>
          <a:prstGeom prst="rect">
            <a:avLst/>
          </a:prstGeom>
          <a:noFill/>
          <a:ln/>
        </p:spPr>
        <p:txBody>
          <a:bodyPr wrap="square" lIns="762" tIns="762" rIns="762" bIns="762" rtlCol="0" anchor="t">
            <a:normAutofit/>
          </a:bodyPr>
          <a:lstStyle/>
          <a:p>
            <a:pPr algn="l" indent="0" marL="0">
              <a:buNone/>
            </a:pPr>
            <a:r>
              <a:rPr lang="sv-SE" sz="2500" dirty="0">
                <a:solidFill>
                  <a:srgbClr val="18212F"/>
                </a:solidFill>
                <a:latin typeface="Georgia" pitchFamily="34" charset="0"/>
                <a:ea typeface="Georgia" pitchFamily="34" charset="-122"/>
                <a:cs typeface="Georgia" pitchFamily="34" charset="-120"/>
              </a:rPr>
              <a:t>Uppdrag</a:t>
            </a:r>
            <a:endParaRPr lang="en-US" sz="2500" dirty="0"/>
          </a:p>
        </p:txBody>
      </p:sp>
      <p:sp>
        <p:nvSpPr>
          <p:cNvPr id="9" name="Text 7"/>
          <p:cNvSpPr/>
          <p:nvPr/>
        </p:nvSpPr>
        <p:spPr>
          <a:xfrm>
            <a:off x="713232" y="2560320"/>
            <a:ext cx="6217920" cy="438912"/>
          </a:xfrm>
          <a:prstGeom prst="rect">
            <a:avLst/>
          </a:prstGeom>
          <a:noFill/>
          <a:ln/>
        </p:spPr>
        <p:txBody>
          <a:bodyPr wrap="square" lIns="762" tIns="762" rIns="762" bIns="762" rtlCol="0" anchor="t">
            <a:normAutofit/>
          </a:bodyPr>
          <a:lstStyle/>
          <a:p>
            <a:pPr algn="l" indent="0" marL="0">
              <a:buNone/>
            </a:pPr>
            <a:r>
              <a:rPr lang="sv-SE" sz="2100" dirty="0">
                <a:solidFill>
                  <a:srgbClr val="18212F"/>
                </a:solidFill>
                <a:latin typeface="Arial" pitchFamily="34" charset="0"/>
                <a:ea typeface="Arial" pitchFamily="34" charset="-122"/>
                <a:cs typeface="Arial" pitchFamily="34" charset="-120"/>
              </a:rPr>
              <a:t>Arbeta i par — en situation i taget</a:t>
            </a:r>
            <a:endParaRPr lang="en-US" sz="2100" dirty="0"/>
          </a:p>
        </p:txBody>
      </p:sp>
      <p:sp>
        <p:nvSpPr>
          <p:cNvPr id="10" name="Shape 8"/>
          <p:cNvSpPr/>
          <p:nvPr/>
        </p:nvSpPr>
        <p:spPr>
          <a:xfrm>
            <a:off x="731520" y="3401568"/>
            <a:ext cx="5257800" cy="0"/>
          </a:xfrm>
          <a:prstGeom prst="line">
            <a:avLst/>
          </a:prstGeom>
          <a:noFill/>
          <a:ln w="15240">
            <a:solidFill>
              <a:srgbClr val="B79B58"/>
            </a:solidFill>
            <a:prstDash val="solid"/>
          </a:ln>
        </p:spPr>
        <p:txBody>
          <a:bodyPr wrap="square"/>
          <a:p/>
        </p:txBody>
      </p:sp>
      <p:sp>
        <p:nvSpPr>
          <p:cNvPr id="11" name="Text 9"/>
          <p:cNvSpPr/>
          <p:nvPr/>
        </p:nvSpPr>
        <p:spPr>
          <a:xfrm>
            <a:off x="749808" y="3749040"/>
            <a:ext cx="5166360" cy="1600200"/>
          </a:xfrm>
          <a:prstGeom prst="rect">
            <a:avLst/>
          </a:prstGeom>
          <a:noFill/>
          <a:ln/>
        </p:spPr>
        <p:txBody>
          <a:bodyPr wrap="square" lIns="762" tIns="762" rIns="762" bIns="762" rtlCol="0" anchor="t">
            <a:normAutofit/>
          </a:bodyPr>
          <a:lstStyle/>
          <a:p>
            <a:pPr algn="l" indent="0" marL="0">
              <a:buNone/>
            </a:pPr>
            <a:r>
              <a:rPr lang="sv-SE" sz="1800" dirty="0">
                <a:solidFill>
                  <a:srgbClr val="18212F"/>
                </a:solidFill>
                <a:latin typeface="Arial" pitchFamily="34" charset="0"/>
                <a:ea typeface="Arial" pitchFamily="34" charset="-122"/>
                <a:cs typeface="Arial" pitchFamily="34" charset="-120"/>
              </a:rPr>
              <a:t>Arbeta så här:</a:t>
            </a:r>
            <a:endParaRPr lang="en-US" sz="1800" dirty="0"/>
          </a:p>
          <a:p>
            <a:pPr algn="l" indent="0" marL="0">
              <a:buNone/>
            </a:pPr>
            <a:endParaRPr lang="en-US" sz="1800" dirty="0"/>
          </a:p>
          <a:p>
            <a:pPr algn="l" indent="0" marL="0">
              <a:buNone/>
            </a:pPr>
            <a:r>
              <a:rPr lang="sv-SE" sz="1800" dirty="0">
                <a:solidFill>
                  <a:srgbClr val="18212F"/>
                </a:solidFill>
                <a:latin typeface="Arial" pitchFamily="34" charset="0"/>
                <a:ea typeface="Arial" pitchFamily="34" charset="-122"/>
                <a:cs typeface="Arial" pitchFamily="34" charset="-120"/>
              </a:rPr>
              <a:t>1. Diskutera: Vilken "du" dyker upp här?</a:t>
            </a:r>
            <a:endParaRPr lang="en-US" sz="1800" dirty="0"/>
          </a:p>
          <a:p>
            <a:pPr algn="l" indent="0" marL="0">
              <a:buNone/>
            </a:pPr>
            <a:r>
              <a:rPr lang="sv-SE" sz="1800" dirty="0">
                <a:solidFill>
                  <a:srgbClr val="18212F"/>
                </a:solidFill>
                <a:latin typeface="Arial" pitchFamily="34" charset="0"/>
                <a:ea typeface="Arial" pitchFamily="34" charset="-122"/>
                <a:cs typeface="Arial" pitchFamily="34" charset="-120"/>
              </a:rPr>
              <a:t>2. Jämför era roller — vad är likadant? Olika?</a:t>
            </a:r>
            <a:endParaRPr lang="en-US" sz="1800" dirty="0"/>
          </a:p>
          <a:p>
            <a:pPr algn="l" indent="0" marL="0">
              <a:buNone/>
            </a:pPr>
            <a:r>
              <a:rPr lang="sv-SE" sz="1800" dirty="0">
                <a:solidFill>
                  <a:srgbClr val="18212F"/>
                </a:solidFill>
                <a:latin typeface="Arial" pitchFamily="34" charset="0"/>
                <a:ea typeface="Arial" pitchFamily="34" charset="-122"/>
                <a:cs typeface="Arial" pitchFamily="34" charset="-120"/>
              </a:rPr>
              <a:t>3. Fundera: Vad skulle ett barn se om hen mötte dig här?</a:t>
            </a:r>
            <a:endParaRPr lang="en-US" sz="1800" dirty="0"/>
          </a:p>
          <a:p>
            <a:pPr algn="l" indent="0" marL="0">
              <a:buNone/>
            </a:pPr>
            <a:r>
              <a:rPr lang="sv-SE" sz="1800" dirty="0">
                <a:solidFill>
                  <a:srgbClr val="18212F"/>
                </a:solidFill>
                <a:latin typeface="Arial" pitchFamily="34" charset="0"/>
                <a:ea typeface="Arial" pitchFamily="34" charset="-122"/>
                <a:cs typeface="Arial" pitchFamily="34" charset="-120"/>
              </a:rPr>
              <a:t>4. Läs instruktionen tillsammans.</a:t>
            </a:r>
            <a:endParaRPr lang="en-US" sz="1800" dirty="0"/>
          </a:p>
        </p:txBody>
      </p:sp>
      <p:sp>
        <p:nvSpPr>
          <p:cNvPr id="12" name="Shape 10"/>
          <p:cNvSpPr/>
          <p:nvPr/>
        </p:nvSpPr>
        <p:spPr>
          <a:xfrm>
            <a:off x="7315200" y="2057400"/>
            <a:ext cx="3520440" cy="3611880"/>
          </a:xfrm>
          <a:prstGeom prst="roundRect">
            <a:avLst>
              <a:gd name="adj" fmla="val 2078"/>
            </a:avLst>
          </a:prstGeom>
          <a:solidFill>
            <a:srgbClr val="E6D9B8"/>
          </a:solidFill>
          <a:ln w="10160">
            <a:solidFill>
              <a:srgbClr val="D5C596"/>
            </a:solidFill>
            <a:prstDash val="solid"/>
          </a:ln>
        </p:spPr>
        <p:txBody>
          <a:bodyPr wrap="square"/>
          <a:p/>
        </p:txBody>
      </p:sp>
      <p:sp>
        <p:nvSpPr>
          <p:cNvPr id="13" name="Text 11"/>
          <p:cNvSpPr/>
          <p:nvPr/>
        </p:nvSpPr>
        <p:spPr>
          <a:xfrm>
            <a:off x="7635240" y="2331720"/>
            <a:ext cx="2560320" cy="320040"/>
          </a:xfrm>
          <a:prstGeom prst="rect">
            <a:avLst/>
          </a:prstGeom>
          <a:noFill/>
          <a:ln/>
        </p:spPr>
        <p:txBody>
          <a:bodyPr wrap="square" lIns="762" tIns="762" rIns="762" bIns="762" rtlCol="0" anchor="t">
            <a:normAutofit/>
          </a:bodyPr>
          <a:lstStyle/>
          <a:p>
            <a:pPr algn="l" indent="0" marL="0">
              <a:buNone/>
            </a:pPr>
            <a:r>
              <a:rPr lang="sv-SE" sz="2400" dirty="0">
                <a:solidFill>
                  <a:srgbClr val="18212F"/>
                </a:solidFill>
                <a:latin typeface="Georgia" pitchFamily="34" charset="0"/>
                <a:ea typeface="Georgia" pitchFamily="34" charset="-122"/>
                <a:cs typeface="Georgia" pitchFamily="34" charset="-120"/>
              </a:rPr>
              <a:t/>
            </a:r>
            <a:endParaRPr lang="en-US" sz="2400" dirty="0"/>
          </a:p>
        </p:txBody>
      </p:sp>
      <p:sp>
        <p:nvSpPr>
          <p:cNvPr id="14" name="Text 12"/>
          <p:cNvSpPr/>
          <p:nvPr/>
        </p:nvSpPr>
        <p:spPr>
          <a:xfrm>
            <a:off x="7635240" y="2907792"/>
            <a:ext cx="2697480" cy="1508760"/>
          </a:xfrm>
          <a:prstGeom prst="rect">
            <a:avLst/>
          </a:prstGeom>
          <a:noFill/>
          <a:ln/>
        </p:spPr>
        <p:txBody>
          <a:bodyPr wrap="square" lIns="762" tIns="762" rIns="762" bIns="762" rtlCol="0" anchor="t">
            <a:normAutofit/>
          </a:bodyPr>
          <a:lstStyle/>
          <a:p>
            <a:pPr algn="l" indent="0" marL="0">
              <a:buNone/>
            </a:pPr>
            <a:r>
              <a:rPr lang="sv-SE" sz="1800" dirty="0">
                <a:solidFill>
                  <a:srgbClr val="18212F"/>
                </a:solidFill>
                <a:latin typeface="Arial" pitchFamily="34" charset="0"/>
                <a:ea typeface="Arial" pitchFamily="34" charset="-122"/>
                <a:cs typeface="Arial" pitchFamily="34" charset="-120"/>
              </a:rPr>
              <a:t/>
            </a:r>
            <a:endParaRPr lang="en-US" sz="1800" dirty="0"/>
          </a:p>
          <a:p>
            <a:pPr algn="l" indent="0" marL="0">
              <a:buNone/>
            </a:pPr>
            <a:r>
              <a:rPr lang="sv-SE" sz="1800" dirty="0">
                <a:solidFill>
                  <a:srgbClr val="18212F"/>
                </a:solidFill>
                <a:latin typeface="Arial" pitchFamily="34" charset="0"/>
                <a:ea typeface="Arial" pitchFamily="34" charset="-122"/>
                <a:cs typeface="Arial" pitchFamily="34" charset="-120"/>
              </a:rPr>
              <a:t/>
            </a:r>
            <a:endParaRPr lang="en-US" sz="1800" dirty="0"/>
          </a:p>
          <a:p>
            <a:pPr algn="l" indent="0" marL="0">
              <a:buNone/>
            </a:pPr>
            <a:r>
              <a:rPr lang="sv-SE" sz="1800" dirty="0">
                <a:solidFill>
                  <a:srgbClr val="18212F"/>
                </a:solidFill>
                <a:latin typeface="Arial" pitchFamily="34" charset="0"/>
                <a:ea typeface="Arial" pitchFamily="34" charset="-122"/>
                <a:cs typeface="Arial" pitchFamily="34" charset="-120"/>
              </a:rPr>
              <a:t/>
            </a:r>
            <a:endParaRPr lang="en-US" sz="1800" dirty="0"/>
          </a:p>
          <a:p>
            <a:pPr algn="l" indent="0" marL="0">
              <a:buNone/>
            </a:pPr>
            <a:r>
              <a:rPr lang="sv-SE" sz="1800" dirty="0">
                <a:solidFill>
                  <a:srgbClr val="18212F"/>
                </a:solidFill>
                <a:latin typeface="Arial" pitchFamily="34" charset="0"/>
                <a:ea typeface="Arial" pitchFamily="34" charset="-122"/>
                <a:cs typeface="Arial" pitchFamily="34" charset="-120"/>
              </a:rPr>
              <a:t/>
            </a:r>
            <a:endParaRPr lang="en-US" sz="1800" dirty="0"/>
          </a:p>
        </p:txBody>
      </p:sp>
      <p:pic>
        <p:nvPicPr>
          <p:cNvPr id="15" name="Picture 14" descr="tmponkpywnl.jpg"/>
          <p:cNvPicPr>
            <a:picLocks noChangeAspect="1"/>
          </p:cNvPicPr>
          <p:nvPr/>
        </p:nvPicPr>
        <p:blipFill>
          <a:blip r:embed="rId2"/>
          <a:stretch>
            <a:fillRect/>
          </a:stretch>
        </p:blipFill>
        <p:spPr>
          <a:xfrm>
            <a:off x="7424927" y="2735004"/>
            <a:ext cx="3246120" cy="2165231"/>
          </a:xfrm>
          <a:prstGeom prst="rect">
            <a:avLst/>
          </a:prstGeom>
        </p:spPr>
      </p:pic>
      <p:sp>
        <p:nvSpPr>
          <p:cNvPr id="16" name="TextBox 15"/>
          <p:cNvSpPr txBox="1"/>
          <p:nvPr/>
        </p:nvSpPr>
        <p:spPr>
          <a:xfrm>
            <a:off x="9265920" y="6446520"/>
            <a:ext cx="2743200" cy="320040"/>
          </a:xfrm>
          <a:prstGeom prst="rect">
            <a:avLst/>
          </a:prstGeom>
          <a:noFill/>
        </p:spPr>
        <p:txBody>
          <a:bodyPr wrap="none" lIns="0" rIns="0" tIns="0" bIns="0">
            <a:spAutoFit/>
          </a:bodyPr>
          <a:lstStyle/>
          <a:p>
            <a:pPr algn="ctr"/>
            <a:r>
              <a:rPr sz="1000" b="1" i="0">
                <a:solidFill>
                  <a:srgbClr val="06395E"/>
                </a:solidFill>
              </a:rPr>
              <a:t>lektionsplanerare.se</a:t>
            </a:r>
          </a:p>
        </p:txBody>
      </p:sp>
      <p:pic>
        <p:nvPicPr>
          <p:cNvPr id="17" name="Picture 16" descr="nikky-watermark.png"/>
          <p:cNvPicPr>
            <a:picLocks noChangeAspect="1"/>
          </p:cNvPicPr>
          <p:nvPr/>
        </p:nvPicPr>
        <p:blipFill>
          <a:blip r:embed="rId4"/>
          <a:stretch>
            <a:fillRect/>
          </a:stretch>
        </p:blipFill>
        <p:spPr>
          <a:xfrm>
            <a:off x="9037320" y="6382512"/>
            <a:ext cx="347472" cy="347472"/>
          </a:xfrm>
          <a:prstGeom prst="rect">
            <a:avLst/>
          </a:prstGeom>
        </p:spPr>
      </p:pic>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 0"/>
          <p:cNvSpPr/>
          <p:nvPr/>
        </p:nvSpPr>
        <p:spPr>
          <a:xfrm>
            <a:off x="640080" y="502920"/>
            <a:ext cx="3200400" cy="256032"/>
          </a:xfrm>
          <a:prstGeom prst="rect">
            <a:avLst/>
          </a:prstGeom>
          <a:noFill/>
          <a:ln/>
        </p:spPr>
        <p:txBody>
          <a:bodyPr wrap="square" lIns="0" tIns="0" rIns="0" bIns="0" rtlCol="0" anchor="ctr"/>
          <a:lstStyle/>
          <a:p>
            <a:pPr indent="0" marL="0">
              <a:buNone/>
            </a:pPr>
            <a:r>
              <a:rPr lang="sv-SE" sz="950" b="1" dirty="0">
                <a:solidFill>
                  <a:srgbClr val="B79B58"/>
                </a:solidFill>
                <a:latin typeface="Arial" pitchFamily="34" charset="0"/>
                <a:ea typeface="Arial" pitchFamily="34" charset="-122"/>
                <a:cs typeface="Arial" pitchFamily="34" charset="-120"/>
              </a:rPr>
              <a:t>UNDERVISNINGSMALL</a:t>
            </a:r>
            <a:endParaRPr lang="en-US" sz="950" dirty="0"/>
          </a:p>
        </p:txBody>
      </p:sp>
      <p:sp>
        <p:nvSpPr>
          <p:cNvPr id="3" name="Text 1"/>
          <p:cNvSpPr/>
          <p:nvPr/>
        </p:nvSpPr>
        <p:spPr>
          <a:xfrm>
            <a:off x="640080" y="868680"/>
            <a:ext cx="8595360" cy="502920"/>
          </a:xfrm>
          <a:prstGeom prst="rect">
            <a:avLst/>
          </a:prstGeom>
          <a:noFill/>
          <a:ln/>
        </p:spPr>
        <p:txBody>
          <a:bodyPr wrap="square" lIns="0" tIns="0" rIns="0" bIns="0" rtlCol="0" anchor="ctr"/>
          <a:lstStyle/>
          <a:p>
            <a:pPr indent="0" marL="0">
              <a:buNone/>
            </a:pPr>
            <a:r>
              <a:rPr lang="sv-SE" sz="3200" dirty="0">
                <a:solidFill>
                  <a:srgbClr val="18212F"/>
                </a:solidFill>
                <a:latin typeface="Georgia" pitchFamily="34" charset="0"/>
                <a:ea typeface="Georgia" pitchFamily="34" charset="-122"/>
                <a:cs typeface="Georgia" pitchFamily="34" charset="-120"/>
              </a:rPr>
              <a:t>Människor i olika åldrar — vad du möter på APL</a:t>
            </a:r>
            <a:endParaRPr lang="en-US" sz="3200" dirty="0"/>
          </a:p>
        </p:txBody>
      </p:sp>
      <p:sp>
        <p:nvSpPr>
          <p:cNvPr id="4" name="Text 2"/>
          <p:cNvSpPr/>
          <p:nvPr/>
        </p:nvSpPr>
        <p:spPr>
          <a:xfrm>
            <a:off x="658368" y="1600200"/>
            <a:ext cx="7863840" cy="256032"/>
          </a:xfrm>
          <a:prstGeom prst="rect">
            <a:avLst/>
          </a:prstGeom>
          <a:noFill/>
          <a:ln/>
        </p:spPr>
        <p:txBody>
          <a:bodyPr wrap="square" lIns="0" tIns="0" rIns="0" bIns="0" rtlCol="0" anchor="ctr"/>
          <a:lstStyle/>
          <a:p>
            <a:pPr indent="0" marL="0">
              <a:buNone/>
            </a:pPr>
            <a:r>
              <a:rPr lang="sv-SE" sz="1400" dirty="0">
                <a:solidFill>
                  <a:srgbClr val="667085"/>
                </a:solidFill>
                <a:latin typeface="Arial" pitchFamily="34" charset="0"/>
                <a:ea typeface="Arial" pitchFamily="34" charset="-122"/>
                <a:cs typeface="Arial" pitchFamily="34" charset="-120"/>
              </a:rPr>
              <a:t/>
            </a:r>
            <a:endParaRPr lang="en-US" sz="1400" dirty="0"/>
          </a:p>
        </p:txBody>
      </p:sp>
      <p:sp>
        <p:nvSpPr>
          <p:cNvPr id="5" name="Text 3"/>
          <p:cNvSpPr/>
          <p:nvPr/>
        </p:nvSpPr>
        <p:spPr>
          <a:xfrm>
            <a:off x="640080" y="6446520"/>
            <a:ext cx="3474720" cy="182880"/>
          </a:xfrm>
          <a:prstGeom prst="rect">
            <a:avLst/>
          </a:prstGeom>
          <a:noFill/>
          <a:ln/>
        </p:spPr>
        <p:txBody>
          <a:bodyPr wrap="square" lIns="0" tIns="0" rIns="0" bIns="0" rtlCol="0" anchor="ctr"/>
          <a:lstStyle/>
          <a:p>
            <a:pPr indent="0" marL="0">
              <a:buNone/>
            </a:pPr>
            <a:r>
              <a:rPr lang="sv-SE" sz="850" dirty="0">
                <a:solidFill>
                  <a:srgbClr val="667085"/>
                </a:solidFill>
                <a:latin typeface="Arial" pitchFamily="34" charset="0"/>
                <a:ea typeface="Arial" pitchFamily="34" charset="-122"/>
                <a:cs typeface="Arial" pitchFamily="34" charset="-120"/>
              </a:rPr>
              <a:t>PEDA1000X — Vem är du i olika roller? Studiestrategier </a:t>
            </a:r>
            <a:endParaRPr lang="en-US" sz="850" dirty="0"/>
          </a:p>
        </p:txBody>
      </p:sp>
      <p:sp>
        <p:nvSpPr>
          <p:cNvPr id="6" name="Text 4"/>
          <p:cNvSpPr/>
          <p:nvPr/>
        </p:nvSpPr>
        <p:spPr>
          <a:xfrm>
            <a:off x="11064240" y="6419088"/>
            <a:ext cx="502920" cy="237744"/>
          </a:xfrm>
          <a:prstGeom prst="rect">
            <a:avLst/>
          </a:prstGeom>
          <a:noFill/>
          <a:ln/>
        </p:spPr>
        <p:txBody>
          <a:bodyPr wrap="square" lIns="0" tIns="0" rIns="0" bIns="0" rtlCol="0" anchor="ctr"/>
          <a:lstStyle/>
          <a:p>
            <a:pPr algn="r" indent="0" marL="0">
              <a:buNone/>
            </a:pPr>
            <a:r>
              <a:rPr lang="sv-SE" sz="950" b="1" dirty="0">
                <a:solidFill>
                  <a:srgbClr val="18212F"/>
                </a:solidFill>
                <a:latin typeface="Arial" pitchFamily="34" charset="0"/>
                <a:ea typeface="Arial" pitchFamily="34" charset="-122"/>
                <a:cs typeface="Arial" pitchFamily="34" charset="-120"/>
              </a:rPr>
              <a:t>09</a:t>
            </a:r>
            <a:endParaRPr lang="en-US" sz="950" dirty="0"/>
          </a:p>
        </p:txBody>
      </p:sp>
      <p:sp>
        <p:nvSpPr>
          <p:cNvPr id="7" name="Shape 5"/>
          <p:cNvSpPr/>
          <p:nvPr/>
        </p:nvSpPr>
        <p:spPr>
          <a:xfrm>
            <a:off x="640080" y="6291072"/>
            <a:ext cx="10881360" cy="0"/>
          </a:xfrm>
          <a:prstGeom prst="line">
            <a:avLst/>
          </a:prstGeom>
          <a:noFill/>
          <a:ln w="9525">
            <a:solidFill>
              <a:srgbClr val="D9D3C6"/>
            </a:solidFill>
            <a:prstDash val="solid"/>
          </a:ln>
        </p:spPr>
        <p:txBody>
          <a:bodyPr wrap="square"/>
          <a:p/>
        </p:txBody>
      </p:sp>
      <p:sp>
        <p:nvSpPr>
          <p:cNvPr id="8" name="Text 6"/>
          <p:cNvSpPr/>
          <p:nvPr/>
        </p:nvSpPr>
        <p:spPr>
          <a:xfrm>
            <a:off x="713232" y="2057400"/>
            <a:ext cx="5074920" cy="502920"/>
          </a:xfrm>
          <a:prstGeom prst="rect">
            <a:avLst/>
          </a:prstGeom>
          <a:noFill/>
          <a:ln/>
        </p:spPr>
        <p:txBody>
          <a:bodyPr wrap="square" lIns="762" tIns="762" rIns="762" bIns="762" rtlCol="0" anchor="t">
            <a:normAutofit/>
          </a:bodyPr>
          <a:lstStyle/>
          <a:p>
            <a:pPr algn="l" indent="0" marL="0">
              <a:buNone/>
            </a:pPr>
            <a:r>
              <a:rPr lang="sv-SE" sz="3000" dirty="0">
                <a:solidFill>
                  <a:srgbClr val="18212F"/>
                </a:solidFill>
                <a:latin typeface="Georgia" pitchFamily="34" charset="0"/>
                <a:ea typeface="Georgia" pitchFamily="34" charset="-122"/>
                <a:cs typeface="Georgia" pitchFamily="34" charset="-120"/>
              </a:rPr>
              <a:t/>
            </a:r>
            <a:endParaRPr lang="en-US" sz="3000" dirty="0"/>
          </a:p>
        </p:txBody>
      </p:sp>
      <p:sp>
        <p:nvSpPr>
          <p:cNvPr id="9" name="Text 7"/>
          <p:cNvSpPr/>
          <p:nvPr/>
        </p:nvSpPr>
        <p:spPr>
          <a:xfrm>
            <a:off x="731520" y="2788920"/>
            <a:ext cx="5166360" cy="1508760"/>
          </a:xfrm>
          <a:prstGeom prst="rect">
            <a:avLst/>
          </a:prstGeom>
          <a:noFill/>
          <a:ln/>
        </p:spPr>
        <p:txBody>
          <a:bodyPr wrap="square" lIns="762" tIns="762" rIns="762" bIns="762" rtlCol="0" anchor="t">
            <a:normAutofit/>
          </a:bodyPr>
          <a:lstStyle/>
          <a:p>
            <a:pPr algn="l" indent="0" marL="0">
              <a:buNone/>
            </a:pPr>
            <a:r>
              <a:rPr lang="sv-SE" sz="1900" dirty="0">
                <a:solidFill>
                  <a:srgbClr val="18212F"/>
                </a:solidFill>
                <a:latin typeface="Arial" pitchFamily="34" charset="0"/>
                <a:ea typeface="Arial" pitchFamily="34" charset="-122"/>
                <a:cs typeface="Arial" pitchFamily="34" charset="-120"/>
              </a:rPr>
              <a:t/>
            </a:r>
            <a:endParaRPr lang="en-US" sz="1900" dirty="0"/>
          </a:p>
        </p:txBody>
      </p:sp>
      <p:sp>
        <p:nvSpPr>
          <p:cNvPr id="10" name="Shape 8"/>
          <p:cNvSpPr/>
          <p:nvPr/>
        </p:nvSpPr>
        <p:spPr>
          <a:xfrm>
            <a:off x="6400800" y="1965960"/>
            <a:ext cx="0" cy="3611880"/>
          </a:xfrm>
          <a:prstGeom prst="line">
            <a:avLst/>
          </a:prstGeom>
          <a:noFill/>
          <a:ln w="12700">
            <a:solidFill>
              <a:srgbClr val="D9D3C6"/>
            </a:solidFill>
            <a:prstDash val="solid"/>
          </a:ln>
        </p:spPr>
        <p:txBody>
          <a:bodyPr wrap="square"/>
          <a:p/>
        </p:txBody>
      </p:sp>
      <p:sp>
        <p:nvSpPr>
          <p:cNvPr id="11" name="Text 9"/>
          <p:cNvSpPr/>
          <p:nvPr/>
        </p:nvSpPr>
        <p:spPr>
          <a:xfrm>
            <a:off x="6812280" y="2075688"/>
            <a:ext cx="3108960" cy="320040"/>
          </a:xfrm>
          <a:prstGeom prst="rect">
            <a:avLst/>
          </a:prstGeom>
          <a:noFill/>
          <a:ln/>
        </p:spPr>
        <p:txBody>
          <a:bodyPr wrap="square" lIns="762" tIns="762" rIns="762" bIns="762" rtlCol="0" anchor="t">
            <a:normAutofit/>
          </a:bodyPr>
          <a:lstStyle/>
          <a:p>
            <a:pPr algn="l" indent="0" marL="0">
              <a:buNone/>
            </a:pPr>
            <a:r>
              <a:rPr lang="sv-SE" sz="2300" dirty="0">
                <a:solidFill>
                  <a:srgbClr val="18212F"/>
                </a:solidFill>
                <a:latin typeface="Georgia" pitchFamily="34" charset="0"/>
                <a:ea typeface="Georgia" pitchFamily="34" charset="-122"/>
                <a:cs typeface="Georgia" pitchFamily="34" charset="-120"/>
              </a:rPr>
              <a:t>Tre nyckelpunkter</a:t>
            </a:r>
            <a:endParaRPr lang="en-US" sz="2300" dirty="0"/>
          </a:p>
        </p:txBody>
      </p:sp>
      <p:sp>
        <p:nvSpPr>
          <p:cNvPr id="12" name="Text 10"/>
          <p:cNvSpPr/>
          <p:nvPr/>
        </p:nvSpPr>
        <p:spPr>
          <a:xfrm>
            <a:off x="6812280" y="2788920"/>
            <a:ext cx="320040" cy="228600"/>
          </a:xfrm>
          <a:prstGeom prst="rect">
            <a:avLst/>
          </a:prstGeom>
          <a:noFill/>
          <a:ln/>
        </p:spPr>
        <p:txBody>
          <a:bodyPr wrap="square" lIns="0" tIns="0" rIns="0" bIns="0" rtlCol="0" anchor="ctr"/>
          <a:lstStyle/>
          <a:p>
            <a:pPr indent="0" marL="0">
              <a:buNone/>
            </a:pPr>
            <a:r>
              <a:rPr lang="sv-SE" sz="1900" b="1" dirty="0">
                <a:solidFill>
                  <a:srgbClr val="B79B58"/>
                </a:solidFill>
                <a:latin typeface="Arial" pitchFamily="34" charset="0"/>
                <a:ea typeface="Arial" pitchFamily="34" charset="-122"/>
                <a:cs typeface="Arial" pitchFamily="34" charset="-120"/>
              </a:rPr>
              <a:t>—</a:t>
            </a:r>
            <a:endParaRPr lang="en-US" sz="1900" dirty="0"/>
          </a:p>
        </p:txBody>
      </p:sp>
      <p:sp>
        <p:nvSpPr>
          <p:cNvPr id="13" name="Text 11"/>
          <p:cNvSpPr/>
          <p:nvPr/>
        </p:nvSpPr>
        <p:spPr>
          <a:xfrm>
            <a:off x="7205472" y="2761488"/>
            <a:ext cx="3200400" cy="347472"/>
          </a:xfrm>
          <a:prstGeom prst="rect">
            <a:avLst/>
          </a:prstGeom>
          <a:noFill/>
          <a:ln/>
        </p:spPr>
        <p:txBody>
          <a:bodyPr wrap="square" lIns="762" tIns="762" rIns="762" bIns="762" rtlCol="0" anchor="t">
            <a:normAutofit/>
          </a:bodyPr>
          <a:lstStyle/>
          <a:p>
            <a:pPr algn="l" indent="0" marL="0">
              <a:buNone/>
            </a:pPr>
            <a:r>
              <a:rPr lang="sv-SE" sz="1900" dirty="0">
                <a:solidFill>
                  <a:srgbClr val="18212F"/>
                </a:solidFill>
                <a:latin typeface="Arial" pitchFamily="34" charset="0"/>
                <a:ea typeface="Arial" pitchFamily="34" charset="-122"/>
                <a:cs typeface="Arial" pitchFamily="34" charset="-120"/>
              </a:rPr>
              <a:t>Barn i olika åldrar har olika behov</a:t>
            </a:r>
            <a:endParaRPr lang="en-US" sz="1900" dirty="0"/>
          </a:p>
        </p:txBody>
      </p:sp>
      <p:sp>
        <p:nvSpPr>
          <p:cNvPr id="14" name="Text 12"/>
          <p:cNvSpPr/>
          <p:nvPr/>
        </p:nvSpPr>
        <p:spPr>
          <a:xfrm>
            <a:off x="6812280" y="3502152"/>
            <a:ext cx="320040" cy="228600"/>
          </a:xfrm>
          <a:prstGeom prst="rect">
            <a:avLst/>
          </a:prstGeom>
          <a:noFill/>
          <a:ln/>
        </p:spPr>
        <p:txBody>
          <a:bodyPr wrap="square" lIns="0" tIns="0" rIns="0" bIns="0" rtlCol="0" anchor="ctr"/>
          <a:lstStyle/>
          <a:p>
            <a:pPr indent="0" marL="0">
              <a:buNone/>
            </a:pPr>
            <a:r>
              <a:rPr lang="sv-SE" sz="1900" b="1" dirty="0">
                <a:solidFill>
                  <a:srgbClr val="B79B58"/>
                </a:solidFill>
                <a:latin typeface="Arial" pitchFamily="34" charset="0"/>
                <a:ea typeface="Arial" pitchFamily="34" charset="-122"/>
                <a:cs typeface="Arial" pitchFamily="34" charset="-120"/>
              </a:rPr>
              <a:t>—</a:t>
            </a:r>
            <a:endParaRPr lang="en-US" sz="1900" dirty="0"/>
          </a:p>
        </p:txBody>
      </p:sp>
      <p:sp>
        <p:nvSpPr>
          <p:cNvPr id="15" name="Text 13"/>
          <p:cNvSpPr/>
          <p:nvPr/>
        </p:nvSpPr>
        <p:spPr>
          <a:xfrm>
            <a:off x="7205472" y="3474720"/>
            <a:ext cx="3200400" cy="347472"/>
          </a:xfrm>
          <a:prstGeom prst="rect">
            <a:avLst/>
          </a:prstGeom>
          <a:noFill/>
          <a:ln/>
        </p:spPr>
        <p:txBody>
          <a:bodyPr wrap="square" lIns="762" tIns="762" rIns="762" bIns="762" rtlCol="0" anchor="t">
            <a:normAutofit/>
          </a:bodyPr>
          <a:lstStyle/>
          <a:p>
            <a:pPr algn="l" indent="0" marL="0">
              <a:buNone/>
            </a:pPr>
            <a:r>
              <a:rPr lang="sv-SE" sz="1900" dirty="0">
                <a:solidFill>
                  <a:srgbClr val="18212F"/>
                </a:solidFill>
                <a:latin typeface="Arial" pitchFamily="34" charset="0"/>
                <a:ea typeface="Arial" pitchFamily="34" charset="-122"/>
                <a:cs typeface="Arial" pitchFamily="34" charset="-120"/>
              </a:rPr>
              <a:t>Förskolebarn behöver närhet och tydliga rutiner</a:t>
            </a:r>
            <a:endParaRPr lang="en-US" sz="1900" dirty="0"/>
          </a:p>
        </p:txBody>
      </p:sp>
      <p:sp>
        <p:nvSpPr>
          <p:cNvPr id="16" name="Text 14"/>
          <p:cNvSpPr/>
          <p:nvPr/>
        </p:nvSpPr>
        <p:spPr>
          <a:xfrm>
            <a:off x="6812280" y="4215384"/>
            <a:ext cx="320040" cy="228600"/>
          </a:xfrm>
          <a:prstGeom prst="rect">
            <a:avLst/>
          </a:prstGeom>
          <a:noFill/>
          <a:ln/>
        </p:spPr>
        <p:txBody>
          <a:bodyPr wrap="square" lIns="0" tIns="0" rIns="0" bIns="0" rtlCol="0" anchor="ctr"/>
          <a:lstStyle/>
          <a:p>
            <a:pPr indent="0" marL="0">
              <a:buNone/>
            </a:pPr>
            <a:r>
              <a:rPr lang="sv-SE" sz="1900" b="1" dirty="0">
                <a:solidFill>
                  <a:srgbClr val="B79B58"/>
                </a:solidFill>
                <a:latin typeface="Arial" pitchFamily="34" charset="0"/>
                <a:ea typeface="Arial" pitchFamily="34" charset="-122"/>
                <a:cs typeface="Arial" pitchFamily="34" charset="-120"/>
              </a:rPr>
              <a:t>—</a:t>
            </a:r>
            <a:endParaRPr lang="en-US" sz="1900" dirty="0"/>
          </a:p>
        </p:txBody>
      </p:sp>
      <p:sp>
        <p:nvSpPr>
          <p:cNvPr id="17" name="Text 15"/>
          <p:cNvSpPr/>
          <p:nvPr/>
        </p:nvSpPr>
        <p:spPr>
          <a:xfrm>
            <a:off x="7205472" y="4187952"/>
            <a:ext cx="3200400" cy="347472"/>
          </a:xfrm>
          <a:prstGeom prst="rect">
            <a:avLst/>
          </a:prstGeom>
          <a:noFill/>
          <a:ln/>
        </p:spPr>
        <p:txBody>
          <a:bodyPr wrap="square" lIns="762" tIns="762" rIns="762" bIns="762" rtlCol="0" anchor="t">
            <a:normAutofit/>
          </a:bodyPr>
          <a:lstStyle/>
          <a:p>
            <a:pPr algn="l" indent="0" marL="0">
              <a:buNone/>
            </a:pPr>
            <a:r>
              <a:rPr lang="sv-SE" sz="1900" dirty="0">
                <a:solidFill>
                  <a:srgbClr val="18212F"/>
                </a:solidFill>
                <a:latin typeface="Arial" pitchFamily="34" charset="0"/>
                <a:ea typeface="Arial" pitchFamily="34" charset="-122"/>
                <a:cs typeface="Arial" pitchFamily="34" charset="-120"/>
              </a:rPr>
              <a:t>Grundskolebarn behöver stöd och självständighet</a:t>
            </a:r>
            <a:endParaRPr lang="en-US" sz="1900" dirty="0"/>
          </a:p>
        </p:txBody>
      </p:sp>
      <p:sp>
        <p:nvSpPr>
          <p:cNvPr id="18" name="Text 16"/>
          <p:cNvSpPr/>
          <p:nvPr/>
        </p:nvSpPr>
        <p:spPr>
          <a:xfrm>
            <a:off x="731520" y="5120640"/>
            <a:ext cx="8046720" cy="320040"/>
          </a:xfrm>
          <a:prstGeom prst="rect">
            <a:avLst/>
          </a:prstGeom>
          <a:noFill/>
          <a:ln/>
        </p:spPr>
        <p:txBody>
          <a:bodyPr wrap="square" lIns="762" tIns="762" rIns="762" bIns="762" rtlCol="0" anchor="t">
            <a:normAutofit/>
          </a:bodyPr>
          <a:lstStyle/>
          <a:p>
            <a:pPr algn="l" indent="0" marL="0">
              <a:buNone/>
            </a:pPr>
            <a:r>
              <a:rPr lang="sv-SE" sz="1600" dirty="0">
                <a:solidFill>
                  <a:srgbClr val="667085"/>
                </a:solidFill>
                <a:latin typeface="Arial" pitchFamily="34" charset="0"/>
                <a:ea typeface="Arial" pitchFamily="34" charset="-122"/>
                <a:cs typeface="Arial" pitchFamily="34" charset="-120"/>
              </a:rPr>
              <a:t>Fundera: Vad visar situationen och varför är den viktig?</a:t>
            </a:r>
            <a:endParaRPr lang="en-US" sz="1600" dirty="0"/>
          </a:p>
        </p:txBody>
      </p:sp>
      <p:pic>
        <p:nvPicPr>
          <p:cNvPr id="19" name="Picture 18" descr="tmpjhumpcez.jpg"/>
          <p:cNvPicPr>
            <a:picLocks noChangeAspect="1"/>
          </p:cNvPicPr>
          <p:nvPr/>
        </p:nvPicPr>
        <p:blipFill>
          <a:blip r:embed="rId2"/>
          <a:stretch>
            <a:fillRect/>
          </a:stretch>
        </p:blipFill>
        <p:spPr>
          <a:xfrm>
            <a:off x="991060" y="1993392"/>
            <a:ext cx="4592416" cy="3063240"/>
          </a:xfrm>
          <a:prstGeom prst="rect">
            <a:avLst/>
          </a:prstGeom>
        </p:spPr>
      </p:pic>
      <p:sp>
        <p:nvSpPr>
          <p:cNvPr id="20" name="TextBox 19"/>
          <p:cNvSpPr txBox="1"/>
          <p:nvPr/>
        </p:nvSpPr>
        <p:spPr>
          <a:xfrm>
            <a:off x="9265920" y="6446520"/>
            <a:ext cx="2743200" cy="320040"/>
          </a:xfrm>
          <a:prstGeom prst="rect">
            <a:avLst/>
          </a:prstGeom>
          <a:noFill/>
        </p:spPr>
        <p:txBody>
          <a:bodyPr wrap="none" lIns="0" rIns="0" tIns="0" bIns="0">
            <a:spAutoFit/>
          </a:bodyPr>
          <a:lstStyle/>
          <a:p>
            <a:pPr algn="ctr"/>
            <a:r>
              <a:rPr sz="1000" b="1" i="0">
                <a:solidFill>
                  <a:srgbClr val="06395E"/>
                </a:solidFill>
              </a:rPr>
              <a:t>lektionsplanerare.se</a:t>
            </a:r>
          </a:p>
        </p:txBody>
      </p:sp>
      <p:pic>
        <p:nvPicPr>
          <p:cNvPr id="21" name="Picture 20" descr="nikky-watermark.png"/>
          <p:cNvPicPr>
            <a:picLocks noChangeAspect="1"/>
          </p:cNvPicPr>
          <p:nvPr/>
        </p:nvPicPr>
        <p:blipFill>
          <a:blip r:embed="rId4"/>
          <a:stretch>
            <a:fillRect/>
          </a:stretch>
        </p:blipFill>
        <p:spPr>
          <a:xfrm>
            <a:off x="9037320" y="6382512"/>
            <a:ext cx="347472" cy="347472"/>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Georgia"/>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10</Slides>
  <Notes>10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10</vt:i4>
      </vt:variant>
    </vt:vector>
  </HeadingPairs>
  <TitlesOfParts>
    <vt:vector size="13"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vector>
  </TitlesOfParts>
  <Company>OpenAI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Elegant PowerPoint-mall för undervisning</dc:title>
  <dc:subject>Elegant undervisningsmall</dc:subject>
  <dc:creator>OpenAI</dc:creator>
  <cp:lastModifiedBy>OpenAI</cp:lastModifiedBy>
  <cp:revision>1</cp:revision>
  <dcterms:created xsi:type="dcterms:W3CDTF">2026-07-27T19:05:42Z</dcterms:created>
  <dcterms:modified xsi:type="dcterms:W3CDTF">2026-07-27T19:05:42Z</dcterms:modified>
</cp:coreProperties>
</file>